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5" r:id="rId2"/>
    <p:sldId id="276" r:id="rId3"/>
    <p:sldId id="257" r:id="rId4"/>
    <p:sldId id="493" r:id="rId5"/>
    <p:sldId id="258" r:id="rId6"/>
    <p:sldId id="491" r:id="rId7"/>
    <p:sldId id="490" r:id="rId8"/>
    <p:sldId id="259" r:id="rId9"/>
    <p:sldId id="494" r:id="rId10"/>
    <p:sldId id="495" r:id="rId11"/>
    <p:sldId id="496" r:id="rId12"/>
    <p:sldId id="3057" r:id="rId13"/>
    <p:sldId id="3058" r:id="rId14"/>
    <p:sldId id="3059" r:id="rId15"/>
    <p:sldId id="3060" r:id="rId16"/>
    <p:sldId id="3061" r:id="rId17"/>
    <p:sldId id="3062" r:id="rId18"/>
    <p:sldId id="3063" r:id="rId19"/>
    <p:sldId id="3064" r:id="rId20"/>
    <p:sldId id="264" r:id="rId21"/>
    <p:sldId id="435" r:id="rId22"/>
    <p:sldId id="431" r:id="rId23"/>
    <p:sldId id="270" r:id="rId24"/>
    <p:sldId id="271" r:id="rId25"/>
    <p:sldId id="437" r:id="rId26"/>
    <p:sldId id="272" r:id="rId27"/>
    <p:sldId id="43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0EF"/>
    <a:srgbClr val="FF6838"/>
    <a:srgbClr val="7A81FF"/>
    <a:srgbClr val="DED8FF"/>
    <a:srgbClr val="D4DAFF"/>
    <a:srgbClr val="FFECF8"/>
    <a:srgbClr val="D00ACA"/>
    <a:srgbClr val="BAEFFF"/>
    <a:srgbClr val="941651"/>
    <a:srgbClr val="C0D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1"/>
    <p:restoredTop sz="96041"/>
  </p:normalViewPr>
  <p:slideViewPr>
    <p:cSldViewPr snapToGrid="0" snapToObjects="1">
      <p:cViewPr varScale="1">
        <p:scale>
          <a:sx n="89" d="100"/>
          <a:sy n="89" d="100"/>
        </p:scale>
        <p:origin x="-17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2E0DB-C786-D24B-A5FE-4222DCD93253}"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fr-FR"/>
        </a:p>
      </dgm:t>
    </dgm:pt>
    <dgm:pt modelId="{6E9B4507-44B1-6545-A2E2-37FFBB9A02B8}">
      <dgm:prSet custT="1"/>
      <dgm:spPr/>
      <dgm:t>
        <a:bodyPr/>
        <a:lstStyle/>
        <a:p>
          <a:r>
            <a:rPr lang="fr-FR" sz="2000" b="1" dirty="0"/>
            <a:t> Bonne résistance</a:t>
          </a:r>
        </a:p>
        <a:p>
          <a:r>
            <a:rPr lang="fr-FR" sz="2000" b="1" dirty="0"/>
            <a:t> physique</a:t>
          </a:r>
        </a:p>
        <a:p>
          <a:r>
            <a:rPr lang="fr-FR" sz="2000" b="1" dirty="0"/>
            <a:t>et psychologique</a:t>
          </a:r>
        </a:p>
      </dgm:t>
    </dgm:pt>
    <dgm:pt modelId="{08CC04E0-5C29-7A49-B7E5-EBF46653AD1F}" type="parTrans" cxnId="{740C07BA-BA91-CE4A-8005-D5FFE2A74254}">
      <dgm:prSet/>
      <dgm:spPr/>
      <dgm:t>
        <a:bodyPr/>
        <a:lstStyle/>
        <a:p>
          <a:endParaRPr lang="fr-FR"/>
        </a:p>
      </dgm:t>
    </dgm:pt>
    <dgm:pt modelId="{79E0F4C1-0068-0F4A-8DB8-5662D5024DE3}" type="sibTrans" cxnId="{740C07BA-BA91-CE4A-8005-D5FFE2A74254}">
      <dgm:prSet/>
      <dgm:spPr/>
      <dgm:t>
        <a:bodyPr/>
        <a:lstStyle/>
        <a:p>
          <a:endParaRPr lang="fr-FR"/>
        </a:p>
      </dgm:t>
    </dgm:pt>
    <dgm:pt modelId="{DF4628FE-4DA7-E542-A4F8-59DE45CCA4A5}">
      <dgm:prSet custT="1"/>
      <dgm:spPr/>
      <dgm:t>
        <a:bodyPr/>
        <a:lstStyle/>
        <a:p>
          <a:r>
            <a:rPr lang="fr-FR" sz="2000" dirty="0"/>
            <a:t>maturité</a:t>
          </a:r>
        </a:p>
        <a:p>
          <a:r>
            <a:rPr lang="fr-FR" sz="2000" dirty="0"/>
            <a:t>tolérance</a:t>
          </a:r>
        </a:p>
        <a:p>
          <a:r>
            <a:rPr lang="fr-FR" sz="2000" dirty="0"/>
            <a:t>ouverture d’esprit</a:t>
          </a:r>
        </a:p>
      </dgm:t>
    </dgm:pt>
    <dgm:pt modelId="{935B5E61-733A-E44A-BCD8-D383088DB47C}" type="parTrans" cxnId="{8C2E7A15-9067-5145-8220-0DEA347AA0C4}">
      <dgm:prSet/>
      <dgm:spPr/>
      <dgm:t>
        <a:bodyPr/>
        <a:lstStyle/>
        <a:p>
          <a:endParaRPr lang="fr-FR"/>
        </a:p>
      </dgm:t>
    </dgm:pt>
    <dgm:pt modelId="{5CCC2DF8-B4C5-D64A-8CB1-9EE9AF8F3650}" type="sibTrans" cxnId="{8C2E7A15-9067-5145-8220-0DEA347AA0C4}">
      <dgm:prSet/>
      <dgm:spPr/>
      <dgm:t>
        <a:bodyPr/>
        <a:lstStyle/>
        <a:p>
          <a:endParaRPr lang="fr-FR"/>
        </a:p>
      </dgm:t>
    </dgm:pt>
    <dgm:pt modelId="{EE62F6FE-1DD3-0A41-997D-F8514906F05C}">
      <dgm:prSet custT="1"/>
      <dgm:spPr/>
      <dgm:t>
        <a:bodyPr/>
        <a:lstStyle/>
        <a:p>
          <a:r>
            <a:rPr lang="fr-FR" sz="2000" dirty="0"/>
            <a:t>sens des responsabilités et de l’organisation</a:t>
          </a:r>
        </a:p>
      </dgm:t>
    </dgm:pt>
    <dgm:pt modelId="{2F72F9CE-75BA-5E4C-AA29-47E890BD895E}" type="parTrans" cxnId="{411F1669-29DB-B64D-BFD1-25E5D68302F8}">
      <dgm:prSet/>
      <dgm:spPr/>
      <dgm:t>
        <a:bodyPr/>
        <a:lstStyle/>
        <a:p>
          <a:endParaRPr lang="fr-FR"/>
        </a:p>
      </dgm:t>
    </dgm:pt>
    <dgm:pt modelId="{B2570B60-72C8-524B-840D-2B40C74D3FB6}" type="sibTrans" cxnId="{411F1669-29DB-B64D-BFD1-25E5D68302F8}">
      <dgm:prSet/>
      <dgm:spPr/>
      <dgm:t>
        <a:bodyPr/>
        <a:lstStyle/>
        <a:p>
          <a:endParaRPr lang="fr-FR"/>
        </a:p>
      </dgm:t>
    </dgm:pt>
    <dgm:pt modelId="{2680ED09-90EC-C144-8C7B-37B9F97B2E75}">
      <dgm:prSet custT="1"/>
      <dgm:spPr/>
      <dgm:t>
        <a:bodyPr/>
        <a:lstStyle/>
        <a:p>
          <a:r>
            <a:rPr lang="fr-FR" sz="2400" dirty="0"/>
            <a:t>écoute</a:t>
          </a:r>
        </a:p>
        <a:p>
          <a:r>
            <a:rPr lang="fr-FR" sz="2400" dirty="0"/>
            <a:t>respect</a:t>
          </a:r>
        </a:p>
        <a:p>
          <a:r>
            <a:rPr lang="fr-FR" sz="2400" dirty="0"/>
            <a:t>Bientraitance</a:t>
          </a:r>
        </a:p>
      </dgm:t>
    </dgm:pt>
    <dgm:pt modelId="{8C0DAC29-013F-924C-890C-112DC71BDCFB}" type="parTrans" cxnId="{0B780DBA-3E3C-1847-A7B8-33DDF236463D}">
      <dgm:prSet/>
      <dgm:spPr/>
      <dgm:t>
        <a:bodyPr/>
        <a:lstStyle/>
        <a:p>
          <a:endParaRPr lang="fr-FR"/>
        </a:p>
      </dgm:t>
    </dgm:pt>
    <dgm:pt modelId="{5451DC1E-86FD-8F46-8FBB-3833554A0257}" type="sibTrans" cxnId="{0B780DBA-3E3C-1847-A7B8-33DDF236463D}">
      <dgm:prSet/>
      <dgm:spPr/>
      <dgm:t>
        <a:bodyPr/>
        <a:lstStyle/>
        <a:p>
          <a:endParaRPr lang="fr-FR"/>
        </a:p>
      </dgm:t>
    </dgm:pt>
    <dgm:pt modelId="{6B55A9F3-EB74-074E-80E2-86A0A3E95BA6}">
      <dgm:prSet custT="1"/>
      <dgm:spPr/>
      <dgm:t>
        <a:bodyPr/>
        <a:lstStyle/>
        <a:p>
          <a:r>
            <a:rPr lang="fr-FR" sz="2400" dirty="0"/>
            <a:t>adaptabilité autonomie</a:t>
          </a:r>
        </a:p>
      </dgm:t>
    </dgm:pt>
    <dgm:pt modelId="{D3CD2509-3134-614C-9F57-A0E2C75BBE1C}" type="parTrans" cxnId="{BDEB31B8-42B8-334D-92AC-7657CE33BFA8}">
      <dgm:prSet/>
      <dgm:spPr/>
      <dgm:t>
        <a:bodyPr/>
        <a:lstStyle/>
        <a:p>
          <a:endParaRPr lang="fr-FR"/>
        </a:p>
      </dgm:t>
    </dgm:pt>
    <dgm:pt modelId="{484460EF-2E8D-EC49-A1D6-8DFF6735E3C7}" type="sibTrans" cxnId="{BDEB31B8-42B8-334D-92AC-7657CE33BFA8}">
      <dgm:prSet/>
      <dgm:spPr/>
      <dgm:t>
        <a:bodyPr/>
        <a:lstStyle/>
        <a:p>
          <a:endParaRPr lang="fr-FR"/>
        </a:p>
      </dgm:t>
    </dgm:pt>
    <dgm:pt modelId="{2C3DEEB9-63E2-4D49-BFBD-C6B1DF48B95B}">
      <dgm:prSet custT="1"/>
      <dgm:spPr/>
      <dgm:t>
        <a:bodyPr/>
        <a:lstStyle/>
        <a:p>
          <a:r>
            <a:rPr lang="fr-FR" sz="2400" dirty="0"/>
            <a:t> sens du</a:t>
          </a:r>
        </a:p>
        <a:p>
          <a:r>
            <a:rPr lang="fr-FR" sz="2400" dirty="0"/>
            <a:t>travail en équipe </a:t>
          </a:r>
        </a:p>
      </dgm:t>
    </dgm:pt>
    <dgm:pt modelId="{24438F1D-B17E-E84D-ACC6-4B5634AA2E47}" type="parTrans" cxnId="{CF5758C3-C240-3049-8A3D-86B07EEC49AC}">
      <dgm:prSet/>
      <dgm:spPr/>
      <dgm:t>
        <a:bodyPr/>
        <a:lstStyle/>
        <a:p>
          <a:endParaRPr lang="fr-FR"/>
        </a:p>
      </dgm:t>
    </dgm:pt>
    <dgm:pt modelId="{F9EE1DF9-AB0A-9A4A-80E5-097DF42ED0AE}" type="sibTrans" cxnId="{CF5758C3-C240-3049-8A3D-86B07EEC49AC}">
      <dgm:prSet/>
      <dgm:spPr/>
      <dgm:t>
        <a:bodyPr/>
        <a:lstStyle/>
        <a:p>
          <a:endParaRPr lang="fr-FR"/>
        </a:p>
      </dgm:t>
    </dgm:pt>
    <dgm:pt modelId="{496C3159-E5D2-584E-8CBE-DD5B6B6EDEF6}">
      <dgm:prSet custT="1"/>
      <dgm:spPr/>
      <dgm:t>
        <a:bodyPr/>
        <a:lstStyle/>
        <a:p>
          <a:r>
            <a:rPr lang="fr-FR" sz="2000" dirty="0"/>
            <a:t>respect des consignes</a:t>
          </a:r>
        </a:p>
        <a:p>
          <a:r>
            <a:rPr lang="fr-FR" sz="2000" dirty="0"/>
            <a:t>hygiène et sécurité</a:t>
          </a:r>
        </a:p>
      </dgm:t>
    </dgm:pt>
    <dgm:pt modelId="{3EF3A312-D57C-E844-87BA-BB17C929743A}" type="parTrans" cxnId="{A96726C3-C83F-7C47-AA4A-D622840AB23B}">
      <dgm:prSet/>
      <dgm:spPr/>
      <dgm:t>
        <a:bodyPr/>
        <a:lstStyle/>
        <a:p>
          <a:endParaRPr lang="fr-FR"/>
        </a:p>
      </dgm:t>
    </dgm:pt>
    <dgm:pt modelId="{9FBA8436-E190-9E42-A0E5-07727B4C217E}" type="sibTrans" cxnId="{A96726C3-C83F-7C47-AA4A-D622840AB23B}">
      <dgm:prSet/>
      <dgm:spPr/>
      <dgm:t>
        <a:bodyPr/>
        <a:lstStyle/>
        <a:p>
          <a:endParaRPr lang="fr-FR"/>
        </a:p>
      </dgm:t>
    </dgm:pt>
    <dgm:pt modelId="{B4FC4974-C6FE-4F43-AADC-5DE84DB93A32}">
      <dgm:prSet custT="1"/>
      <dgm:spPr/>
      <dgm:t>
        <a:bodyPr/>
        <a:lstStyle/>
        <a:p>
          <a:r>
            <a:rPr lang="fr-FR" sz="2000" dirty="0"/>
            <a:t>respect des règles déontologiques</a:t>
          </a:r>
        </a:p>
        <a:p>
          <a:r>
            <a:rPr lang="fr-FR" sz="2000" dirty="0"/>
            <a:t>(secret, discrétion)</a:t>
          </a:r>
        </a:p>
      </dgm:t>
    </dgm:pt>
    <dgm:pt modelId="{121EB7F6-52D2-3F4E-841D-8462C276370D}" type="sibTrans" cxnId="{B4F6A2F5-5BEB-994E-B129-2545161C09AE}">
      <dgm:prSet/>
      <dgm:spPr/>
      <dgm:t>
        <a:bodyPr/>
        <a:lstStyle/>
        <a:p>
          <a:endParaRPr lang="fr-FR"/>
        </a:p>
      </dgm:t>
    </dgm:pt>
    <dgm:pt modelId="{386CA7E5-A445-D94E-A3B4-39158F5270D0}" type="parTrans" cxnId="{B4F6A2F5-5BEB-994E-B129-2545161C09AE}">
      <dgm:prSet/>
      <dgm:spPr/>
      <dgm:t>
        <a:bodyPr/>
        <a:lstStyle/>
        <a:p>
          <a:endParaRPr lang="fr-FR"/>
        </a:p>
      </dgm:t>
    </dgm:pt>
    <dgm:pt modelId="{1C2CAF2A-3B22-8543-AD91-44699220C559}" type="pres">
      <dgm:prSet presAssocID="{3632E0DB-C786-D24B-A5FE-4222DCD93253}" presName="diagram" presStyleCnt="0">
        <dgm:presLayoutVars>
          <dgm:dir/>
          <dgm:resizeHandles val="exact"/>
        </dgm:presLayoutVars>
      </dgm:prSet>
      <dgm:spPr/>
      <dgm:t>
        <a:bodyPr/>
        <a:lstStyle/>
        <a:p>
          <a:endParaRPr lang="fr-FR"/>
        </a:p>
      </dgm:t>
    </dgm:pt>
    <dgm:pt modelId="{A6A69F70-AA79-D042-9FD2-29E0B61860C7}" type="pres">
      <dgm:prSet presAssocID="{6E9B4507-44B1-6545-A2E2-37FFBB9A02B8}" presName="node" presStyleLbl="node1" presStyleIdx="0" presStyleCnt="8">
        <dgm:presLayoutVars>
          <dgm:bulletEnabled val="1"/>
        </dgm:presLayoutVars>
      </dgm:prSet>
      <dgm:spPr/>
      <dgm:t>
        <a:bodyPr/>
        <a:lstStyle/>
        <a:p>
          <a:endParaRPr lang="fr-FR"/>
        </a:p>
      </dgm:t>
    </dgm:pt>
    <dgm:pt modelId="{66F97070-6159-4C49-8A42-919CE84E0A74}" type="pres">
      <dgm:prSet presAssocID="{79E0F4C1-0068-0F4A-8DB8-5662D5024DE3}" presName="sibTrans" presStyleCnt="0"/>
      <dgm:spPr/>
    </dgm:pt>
    <dgm:pt modelId="{F2884142-5880-1B41-90A1-909C4BDC1312}" type="pres">
      <dgm:prSet presAssocID="{DF4628FE-4DA7-E542-A4F8-59DE45CCA4A5}" presName="node" presStyleLbl="node1" presStyleIdx="1" presStyleCnt="8">
        <dgm:presLayoutVars>
          <dgm:bulletEnabled val="1"/>
        </dgm:presLayoutVars>
      </dgm:prSet>
      <dgm:spPr/>
      <dgm:t>
        <a:bodyPr/>
        <a:lstStyle/>
        <a:p>
          <a:endParaRPr lang="fr-FR"/>
        </a:p>
      </dgm:t>
    </dgm:pt>
    <dgm:pt modelId="{603CCEB7-B039-1E47-B59D-9421EF1A7744}" type="pres">
      <dgm:prSet presAssocID="{5CCC2DF8-B4C5-D64A-8CB1-9EE9AF8F3650}" presName="sibTrans" presStyleCnt="0"/>
      <dgm:spPr/>
    </dgm:pt>
    <dgm:pt modelId="{0DBF4CC0-DBDD-C24B-9235-9A661E41E8D4}" type="pres">
      <dgm:prSet presAssocID="{2680ED09-90EC-C144-8C7B-37B9F97B2E75}" presName="node" presStyleLbl="node1" presStyleIdx="2" presStyleCnt="8">
        <dgm:presLayoutVars>
          <dgm:bulletEnabled val="1"/>
        </dgm:presLayoutVars>
      </dgm:prSet>
      <dgm:spPr/>
      <dgm:t>
        <a:bodyPr/>
        <a:lstStyle/>
        <a:p>
          <a:endParaRPr lang="fr-FR"/>
        </a:p>
      </dgm:t>
    </dgm:pt>
    <dgm:pt modelId="{13DCCB75-4B0D-BC43-91F2-B4E03C14F4C4}" type="pres">
      <dgm:prSet presAssocID="{5451DC1E-86FD-8F46-8FBB-3833554A0257}" presName="sibTrans" presStyleCnt="0"/>
      <dgm:spPr/>
    </dgm:pt>
    <dgm:pt modelId="{5A0C52B0-25E7-B349-BA4A-1DC062773646}" type="pres">
      <dgm:prSet presAssocID="{EE62F6FE-1DD3-0A41-997D-F8514906F05C}" presName="node" presStyleLbl="node1" presStyleIdx="3" presStyleCnt="8">
        <dgm:presLayoutVars>
          <dgm:bulletEnabled val="1"/>
        </dgm:presLayoutVars>
      </dgm:prSet>
      <dgm:spPr/>
      <dgm:t>
        <a:bodyPr/>
        <a:lstStyle/>
        <a:p>
          <a:endParaRPr lang="fr-FR"/>
        </a:p>
      </dgm:t>
    </dgm:pt>
    <dgm:pt modelId="{57EFDA8F-A801-3F48-9CA5-537EB7C4183B}" type="pres">
      <dgm:prSet presAssocID="{B2570B60-72C8-524B-840D-2B40C74D3FB6}" presName="sibTrans" presStyleCnt="0"/>
      <dgm:spPr/>
    </dgm:pt>
    <dgm:pt modelId="{176B37C7-F73A-4D4D-B5E9-3C70E780AF1E}" type="pres">
      <dgm:prSet presAssocID="{6B55A9F3-EB74-074E-80E2-86A0A3E95BA6}" presName="node" presStyleLbl="node1" presStyleIdx="4" presStyleCnt="8">
        <dgm:presLayoutVars>
          <dgm:bulletEnabled val="1"/>
        </dgm:presLayoutVars>
      </dgm:prSet>
      <dgm:spPr/>
      <dgm:t>
        <a:bodyPr/>
        <a:lstStyle/>
        <a:p>
          <a:endParaRPr lang="fr-FR"/>
        </a:p>
      </dgm:t>
    </dgm:pt>
    <dgm:pt modelId="{C5B2F3E2-58E3-B148-BD38-05C492569093}" type="pres">
      <dgm:prSet presAssocID="{484460EF-2E8D-EC49-A1D6-8DFF6735E3C7}" presName="sibTrans" presStyleCnt="0"/>
      <dgm:spPr/>
    </dgm:pt>
    <dgm:pt modelId="{ECDCBA79-4279-9446-A967-10701EFADBA0}" type="pres">
      <dgm:prSet presAssocID="{2C3DEEB9-63E2-4D49-BFBD-C6B1DF48B95B}" presName="node" presStyleLbl="node1" presStyleIdx="5" presStyleCnt="8">
        <dgm:presLayoutVars>
          <dgm:bulletEnabled val="1"/>
        </dgm:presLayoutVars>
      </dgm:prSet>
      <dgm:spPr/>
      <dgm:t>
        <a:bodyPr/>
        <a:lstStyle/>
        <a:p>
          <a:endParaRPr lang="fr-FR"/>
        </a:p>
      </dgm:t>
    </dgm:pt>
    <dgm:pt modelId="{D7BF77C0-51AF-3741-A21F-2AEE57134700}" type="pres">
      <dgm:prSet presAssocID="{F9EE1DF9-AB0A-9A4A-80E5-097DF42ED0AE}" presName="sibTrans" presStyleCnt="0"/>
      <dgm:spPr/>
    </dgm:pt>
    <dgm:pt modelId="{6F911B60-976B-3B4B-B22B-FC5B85112A22}" type="pres">
      <dgm:prSet presAssocID="{496C3159-E5D2-584E-8CBE-DD5B6B6EDEF6}" presName="node" presStyleLbl="node1" presStyleIdx="6" presStyleCnt="8">
        <dgm:presLayoutVars>
          <dgm:bulletEnabled val="1"/>
        </dgm:presLayoutVars>
      </dgm:prSet>
      <dgm:spPr/>
      <dgm:t>
        <a:bodyPr/>
        <a:lstStyle/>
        <a:p>
          <a:endParaRPr lang="fr-FR"/>
        </a:p>
      </dgm:t>
    </dgm:pt>
    <dgm:pt modelId="{405EA08D-CA04-DB4D-B624-6F00C705A507}" type="pres">
      <dgm:prSet presAssocID="{9FBA8436-E190-9E42-A0E5-07727B4C217E}" presName="sibTrans" presStyleCnt="0"/>
      <dgm:spPr/>
    </dgm:pt>
    <dgm:pt modelId="{263D0284-26BB-454D-859F-D043978748BC}" type="pres">
      <dgm:prSet presAssocID="{B4FC4974-C6FE-4F43-AADC-5DE84DB93A32}" presName="node" presStyleLbl="node1" presStyleIdx="7" presStyleCnt="8">
        <dgm:presLayoutVars>
          <dgm:bulletEnabled val="1"/>
        </dgm:presLayoutVars>
      </dgm:prSet>
      <dgm:spPr/>
      <dgm:t>
        <a:bodyPr/>
        <a:lstStyle/>
        <a:p>
          <a:endParaRPr lang="fr-FR"/>
        </a:p>
      </dgm:t>
    </dgm:pt>
  </dgm:ptLst>
  <dgm:cxnLst>
    <dgm:cxn modelId="{CA368FBC-5B84-544C-963C-31A66EAAAE1C}" type="presOf" srcId="{2C3DEEB9-63E2-4D49-BFBD-C6B1DF48B95B}" destId="{ECDCBA79-4279-9446-A967-10701EFADBA0}" srcOrd="0" destOrd="0" presId="urn:microsoft.com/office/officeart/2005/8/layout/default#1"/>
    <dgm:cxn modelId="{0D2A74AC-C8F3-2947-8028-C97880132113}" type="presOf" srcId="{B4FC4974-C6FE-4F43-AADC-5DE84DB93A32}" destId="{263D0284-26BB-454D-859F-D043978748BC}" srcOrd="0" destOrd="0" presId="urn:microsoft.com/office/officeart/2005/8/layout/default#1"/>
    <dgm:cxn modelId="{88550206-0DCC-0E4A-9E71-8E709319F3EC}" type="presOf" srcId="{DF4628FE-4DA7-E542-A4F8-59DE45CCA4A5}" destId="{F2884142-5880-1B41-90A1-909C4BDC1312}" srcOrd="0" destOrd="0" presId="urn:microsoft.com/office/officeart/2005/8/layout/default#1"/>
    <dgm:cxn modelId="{29681B9C-3E53-054E-AC54-C8AC5777AA38}" type="presOf" srcId="{6E9B4507-44B1-6545-A2E2-37FFBB9A02B8}" destId="{A6A69F70-AA79-D042-9FD2-29E0B61860C7}" srcOrd="0" destOrd="0" presId="urn:microsoft.com/office/officeart/2005/8/layout/default#1"/>
    <dgm:cxn modelId="{8C2E7A15-9067-5145-8220-0DEA347AA0C4}" srcId="{3632E0DB-C786-D24B-A5FE-4222DCD93253}" destId="{DF4628FE-4DA7-E542-A4F8-59DE45CCA4A5}" srcOrd="1" destOrd="0" parTransId="{935B5E61-733A-E44A-BCD8-D383088DB47C}" sibTransId="{5CCC2DF8-B4C5-D64A-8CB1-9EE9AF8F3650}"/>
    <dgm:cxn modelId="{1ECFE6DF-E0A5-9B40-B7E1-E470BD97426E}" type="presOf" srcId="{496C3159-E5D2-584E-8CBE-DD5B6B6EDEF6}" destId="{6F911B60-976B-3B4B-B22B-FC5B85112A22}" srcOrd="0" destOrd="0" presId="urn:microsoft.com/office/officeart/2005/8/layout/default#1"/>
    <dgm:cxn modelId="{CF5758C3-C240-3049-8A3D-86B07EEC49AC}" srcId="{3632E0DB-C786-D24B-A5FE-4222DCD93253}" destId="{2C3DEEB9-63E2-4D49-BFBD-C6B1DF48B95B}" srcOrd="5" destOrd="0" parTransId="{24438F1D-B17E-E84D-ACC6-4B5634AA2E47}" sibTransId="{F9EE1DF9-AB0A-9A4A-80E5-097DF42ED0AE}"/>
    <dgm:cxn modelId="{906F1D5A-DECF-E446-86DF-0574F2AABE0E}" type="presOf" srcId="{2680ED09-90EC-C144-8C7B-37B9F97B2E75}" destId="{0DBF4CC0-DBDD-C24B-9235-9A661E41E8D4}" srcOrd="0" destOrd="0" presId="urn:microsoft.com/office/officeart/2005/8/layout/default#1"/>
    <dgm:cxn modelId="{A96726C3-C83F-7C47-AA4A-D622840AB23B}" srcId="{3632E0DB-C786-D24B-A5FE-4222DCD93253}" destId="{496C3159-E5D2-584E-8CBE-DD5B6B6EDEF6}" srcOrd="6" destOrd="0" parTransId="{3EF3A312-D57C-E844-87BA-BB17C929743A}" sibTransId="{9FBA8436-E190-9E42-A0E5-07727B4C217E}"/>
    <dgm:cxn modelId="{BDEB31B8-42B8-334D-92AC-7657CE33BFA8}" srcId="{3632E0DB-C786-D24B-A5FE-4222DCD93253}" destId="{6B55A9F3-EB74-074E-80E2-86A0A3E95BA6}" srcOrd="4" destOrd="0" parTransId="{D3CD2509-3134-614C-9F57-A0E2C75BBE1C}" sibTransId="{484460EF-2E8D-EC49-A1D6-8DFF6735E3C7}"/>
    <dgm:cxn modelId="{EAFAE28A-6298-2B45-8E7C-9CE10C093CAF}" type="presOf" srcId="{EE62F6FE-1DD3-0A41-997D-F8514906F05C}" destId="{5A0C52B0-25E7-B349-BA4A-1DC062773646}" srcOrd="0" destOrd="0" presId="urn:microsoft.com/office/officeart/2005/8/layout/default#1"/>
    <dgm:cxn modelId="{0B780DBA-3E3C-1847-A7B8-33DDF236463D}" srcId="{3632E0DB-C786-D24B-A5FE-4222DCD93253}" destId="{2680ED09-90EC-C144-8C7B-37B9F97B2E75}" srcOrd="2" destOrd="0" parTransId="{8C0DAC29-013F-924C-890C-112DC71BDCFB}" sibTransId="{5451DC1E-86FD-8F46-8FBB-3833554A0257}"/>
    <dgm:cxn modelId="{B4F6A2F5-5BEB-994E-B129-2545161C09AE}" srcId="{3632E0DB-C786-D24B-A5FE-4222DCD93253}" destId="{B4FC4974-C6FE-4F43-AADC-5DE84DB93A32}" srcOrd="7" destOrd="0" parTransId="{386CA7E5-A445-D94E-A3B4-39158F5270D0}" sibTransId="{121EB7F6-52D2-3F4E-841D-8462C276370D}"/>
    <dgm:cxn modelId="{D20760B0-E6DF-0040-A8A6-A978DC376209}" type="presOf" srcId="{6B55A9F3-EB74-074E-80E2-86A0A3E95BA6}" destId="{176B37C7-F73A-4D4D-B5E9-3C70E780AF1E}" srcOrd="0" destOrd="0" presId="urn:microsoft.com/office/officeart/2005/8/layout/default#1"/>
    <dgm:cxn modelId="{0358C4FB-1D52-A441-9230-1E7998EA901F}" type="presOf" srcId="{3632E0DB-C786-D24B-A5FE-4222DCD93253}" destId="{1C2CAF2A-3B22-8543-AD91-44699220C559}" srcOrd="0" destOrd="0" presId="urn:microsoft.com/office/officeart/2005/8/layout/default#1"/>
    <dgm:cxn modelId="{740C07BA-BA91-CE4A-8005-D5FFE2A74254}" srcId="{3632E0DB-C786-D24B-A5FE-4222DCD93253}" destId="{6E9B4507-44B1-6545-A2E2-37FFBB9A02B8}" srcOrd="0" destOrd="0" parTransId="{08CC04E0-5C29-7A49-B7E5-EBF46653AD1F}" sibTransId="{79E0F4C1-0068-0F4A-8DB8-5662D5024DE3}"/>
    <dgm:cxn modelId="{411F1669-29DB-B64D-BFD1-25E5D68302F8}" srcId="{3632E0DB-C786-D24B-A5FE-4222DCD93253}" destId="{EE62F6FE-1DD3-0A41-997D-F8514906F05C}" srcOrd="3" destOrd="0" parTransId="{2F72F9CE-75BA-5E4C-AA29-47E890BD895E}" sibTransId="{B2570B60-72C8-524B-840D-2B40C74D3FB6}"/>
    <dgm:cxn modelId="{2E99451D-DC63-3641-8BBE-EDE81B835662}" type="presParOf" srcId="{1C2CAF2A-3B22-8543-AD91-44699220C559}" destId="{A6A69F70-AA79-D042-9FD2-29E0B61860C7}" srcOrd="0" destOrd="0" presId="urn:microsoft.com/office/officeart/2005/8/layout/default#1"/>
    <dgm:cxn modelId="{F8EB62FC-28E4-4540-A5F8-D20D38C4BD24}" type="presParOf" srcId="{1C2CAF2A-3B22-8543-AD91-44699220C559}" destId="{66F97070-6159-4C49-8A42-919CE84E0A74}" srcOrd="1" destOrd="0" presId="urn:microsoft.com/office/officeart/2005/8/layout/default#1"/>
    <dgm:cxn modelId="{23992239-7474-464C-8ACB-ECC4803069FD}" type="presParOf" srcId="{1C2CAF2A-3B22-8543-AD91-44699220C559}" destId="{F2884142-5880-1B41-90A1-909C4BDC1312}" srcOrd="2" destOrd="0" presId="urn:microsoft.com/office/officeart/2005/8/layout/default#1"/>
    <dgm:cxn modelId="{EDB0AB74-4755-344F-AFAE-774359C428BA}" type="presParOf" srcId="{1C2CAF2A-3B22-8543-AD91-44699220C559}" destId="{603CCEB7-B039-1E47-B59D-9421EF1A7744}" srcOrd="3" destOrd="0" presId="urn:microsoft.com/office/officeart/2005/8/layout/default#1"/>
    <dgm:cxn modelId="{7B8EE3B3-3021-BB40-B470-C458584A7939}" type="presParOf" srcId="{1C2CAF2A-3B22-8543-AD91-44699220C559}" destId="{0DBF4CC0-DBDD-C24B-9235-9A661E41E8D4}" srcOrd="4" destOrd="0" presId="urn:microsoft.com/office/officeart/2005/8/layout/default#1"/>
    <dgm:cxn modelId="{AD82E8A2-0EBF-1941-9CEF-10C32ED13072}" type="presParOf" srcId="{1C2CAF2A-3B22-8543-AD91-44699220C559}" destId="{13DCCB75-4B0D-BC43-91F2-B4E03C14F4C4}" srcOrd="5" destOrd="0" presId="urn:microsoft.com/office/officeart/2005/8/layout/default#1"/>
    <dgm:cxn modelId="{A62A38DD-B710-4F45-ABEB-ED71FC3878BF}" type="presParOf" srcId="{1C2CAF2A-3B22-8543-AD91-44699220C559}" destId="{5A0C52B0-25E7-B349-BA4A-1DC062773646}" srcOrd="6" destOrd="0" presId="urn:microsoft.com/office/officeart/2005/8/layout/default#1"/>
    <dgm:cxn modelId="{C3C9C829-540E-4D4B-976C-84ACF9ED3995}" type="presParOf" srcId="{1C2CAF2A-3B22-8543-AD91-44699220C559}" destId="{57EFDA8F-A801-3F48-9CA5-537EB7C4183B}" srcOrd="7" destOrd="0" presId="urn:microsoft.com/office/officeart/2005/8/layout/default#1"/>
    <dgm:cxn modelId="{E91B891B-55F4-1F47-BE2F-45514E2BE16F}" type="presParOf" srcId="{1C2CAF2A-3B22-8543-AD91-44699220C559}" destId="{176B37C7-F73A-4D4D-B5E9-3C70E780AF1E}" srcOrd="8" destOrd="0" presId="urn:microsoft.com/office/officeart/2005/8/layout/default#1"/>
    <dgm:cxn modelId="{B56AA763-54CA-594F-B3C6-48DAFC042F20}" type="presParOf" srcId="{1C2CAF2A-3B22-8543-AD91-44699220C559}" destId="{C5B2F3E2-58E3-B148-BD38-05C492569093}" srcOrd="9" destOrd="0" presId="urn:microsoft.com/office/officeart/2005/8/layout/default#1"/>
    <dgm:cxn modelId="{6A132AC8-7577-6945-B5D6-5D12E38B0142}" type="presParOf" srcId="{1C2CAF2A-3B22-8543-AD91-44699220C559}" destId="{ECDCBA79-4279-9446-A967-10701EFADBA0}" srcOrd="10" destOrd="0" presId="urn:microsoft.com/office/officeart/2005/8/layout/default#1"/>
    <dgm:cxn modelId="{6C6265B1-0501-384E-80AF-C804150DE0AF}" type="presParOf" srcId="{1C2CAF2A-3B22-8543-AD91-44699220C559}" destId="{D7BF77C0-51AF-3741-A21F-2AEE57134700}" srcOrd="11" destOrd="0" presId="urn:microsoft.com/office/officeart/2005/8/layout/default#1"/>
    <dgm:cxn modelId="{4C5AD92C-02AC-B54D-BD56-47B6EC27F356}" type="presParOf" srcId="{1C2CAF2A-3B22-8543-AD91-44699220C559}" destId="{6F911B60-976B-3B4B-B22B-FC5B85112A22}" srcOrd="12" destOrd="0" presId="urn:microsoft.com/office/officeart/2005/8/layout/default#1"/>
    <dgm:cxn modelId="{1AE67780-36A9-7643-BA90-3DE7656E1571}" type="presParOf" srcId="{1C2CAF2A-3B22-8543-AD91-44699220C559}" destId="{405EA08D-CA04-DB4D-B624-6F00C705A507}" srcOrd="13" destOrd="0" presId="urn:microsoft.com/office/officeart/2005/8/layout/default#1"/>
    <dgm:cxn modelId="{9E5EE8D0-2F41-B149-B62F-1AA2DCEF65AD}" type="presParOf" srcId="{1C2CAF2A-3B22-8543-AD91-44699220C559}" destId="{263D0284-26BB-454D-859F-D043978748BC}" srcOrd="14" destOrd="0" presId="urn:microsoft.com/office/officeart/2005/8/layout/default#1"/>
  </dgm:cxnLst>
  <dgm:bg>
    <a:solidFill>
      <a:srgbClr val="92D05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A69F70-AA79-D042-9FD2-29E0B61860C7}">
      <dsp:nvSpPr>
        <dsp:cNvPr id="0" name=""/>
        <dsp:cNvSpPr/>
      </dsp:nvSpPr>
      <dsp:spPr>
        <a:xfrm>
          <a:off x="3237" y="307578"/>
          <a:ext cx="2568693" cy="15412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 Bonne résistance</a:t>
          </a:r>
        </a:p>
        <a:p>
          <a:pPr lvl="0" algn="ctr" defTabSz="889000">
            <a:lnSpc>
              <a:spcPct val="90000"/>
            </a:lnSpc>
            <a:spcBef>
              <a:spcPct val="0"/>
            </a:spcBef>
            <a:spcAft>
              <a:spcPct val="35000"/>
            </a:spcAft>
          </a:pPr>
          <a:r>
            <a:rPr lang="fr-FR" sz="2000" b="1" kern="1200" dirty="0"/>
            <a:t> physique</a:t>
          </a:r>
        </a:p>
        <a:p>
          <a:pPr lvl="0" algn="ctr" defTabSz="889000">
            <a:lnSpc>
              <a:spcPct val="90000"/>
            </a:lnSpc>
            <a:spcBef>
              <a:spcPct val="0"/>
            </a:spcBef>
            <a:spcAft>
              <a:spcPct val="35000"/>
            </a:spcAft>
          </a:pPr>
          <a:r>
            <a:rPr lang="fr-FR" sz="2000" b="1" kern="1200" dirty="0"/>
            <a:t>et psychologique</a:t>
          </a:r>
        </a:p>
      </dsp:txBody>
      <dsp:txXfrm>
        <a:off x="3237" y="307578"/>
        <a:ext cx="2568693" cy="1541215"/>
      </dsp:txXfrm>
    </dsp:sp>
    <dsp:sp modelId="{F2884142-5880-1B41-90A1-909C4BDC1312}">
      <dsp:nvSpPr>
        <dsp:cNvPr id="0" name=""/>
        <dsp:cNvSpPr/>
      </dsp:nvSpPr>
      <dsp:spPr>
        <a:xfrm>
          <a:off x="2828800" y="307578"/>
          <a:ext cx="2568693" cy="1541215"/>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maturité</a:t>
          </a:r>
        </a:p>
        <a:p>
          <a:pPr lvl="0" algn="ctr" defTabSz="889000">
            <a:lnSpc>
              <a:spcPct val="90000"/>
            </a:lnSpc>
            <a:spcBef>
              <a:spcPct val="0"/>
            </a:spcBef>
            <a:spcAft>
              <a:spcPct val="35000"/>
            </a:spcAft>
          </a:pPr>
          <a:r>
            <a:rPr lang="fr-FR" sz="2000" kern="1200" dirty="0"/>
            <a:t>tolérance</a:t>
          </a:r>
        </a:p>
        <a:p>
          <a:pPr lvl="0" algn="ctr" defTabSz="889000">
            <a:lnSpc>
              <a:spcPct val="90000"/>
            </a:lnSpc>
            <a:spcBef>
              <a:spcPct val="0"/>
            </a:spcBef>
            <a:spcAft>
              <a:spcPct val="35000"/>
            </a:spcAft>
          </a:pPr>
          <a:r>
            <a:rPr lang="fr-FR" sz="2000" kern="1200" dirty="0"/>
            <a:t>ouverture d’esprit</a:t>
          </a:r>
        </a:p>
      </dsp:txBody>
      <dsp:txXfrm>
        <a:off x="2828800" y="307578"/>
        <a:ext cx="2568693" cy="1541215"/>
      </dsp:txXfrm>
    </dsp:sp>
    <dsp:sp modelId="{0DBF4CC0-DBDD-C24B-9235-9A661E41E8D4}">
      <dsp:nvSpPr>
        <dsp:cNvPr id="0" name=""/>
        <dsp:cNvSpPr/>
      </dsp:nvSpPr>
      <dsp:spPr>
        <a:xfrm>
          <a:off x="5654363" y="307578"/>
          <a:ext cx="2568693" cy="1541215"/>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écoute</a:t>
          </a:r>
        </a:p>
        <a:p>
          <a:pPr lvl="0" algn="ctr" defTabSz="1066800">
            <a:lnSpc>
              <a:spcPct val="90000"/>
            </a:lnSpc>
            <a:spcBef>
              <a:spcPct val="0"/>
            </a:spcBef>
            <a:spcAft>
              <a:spcPct val="35000"/>
            </a:spcAft>
          </a:pPr>
          <a:r>
            <a:rPr lang="fr-FR" sz="2400" kern="1200" dirty="0"/>
            <a:t>respect</a:t>
          </a:r>
        </a:p>
        <a:p>
          <a:pPr lvl="0" algn="ctr" defTabSz="1066800">
            <a:lnSpc>
              <a:spcPct val="90000"/>
            </a:lnSpc>
            <a:spcBef>
              <a:spcPct val="0"/>
            </a:spcBef>
            <a:spcAft>
              <a:spcPct val="35000"/>
            </a:spcAft>
          </a:pPr>
          <a:r>
            <a:rPr lang="fr-FR" sz="2400" kern="1200" dirty="0"/>
            <a:t>Bientraitance</a:t>
          </a:r>
        </a:p>
      </dsp:txBody>
      <dsp:txXfrm>
        <a:off x="5654363" y="307578"/>
        <a:ext cx="2568693" cy="1541215"/>
      </dsp:txXfrm>
    </dsp:sp>
    <dsp:sp modelId="{5A0C52B0-25E7-B349-BA4A-1DC062773646}">
      <dsp:nvSpPr>
        <dsp:cNvPr id="0" name=""/>
        <dsp:cNvSpPr/>
      </dsp:nvSpPr>
      <dsp:spPr>
        <a:xfrm>
          <a:off x="8479925" y="307578"/>
          <a:ext cx="2568693" cy="1541215"/>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sens des responsabilités et de l’organisation</a:t>
          </a:r>
        </a:p>
      </dsp:txBody>
      <dsp:txXfrm>
        <a:off x="8479925" y="307578"/>
        <a:ext cx="2568693" cy="1541215"/>
      </dsp:txXfrm>
    </dsp:sp>
    <dsp:sp modelId="{176B37C7-F73A-4D4D-B5E9-3C70E780AF1E}">
      <dsp:nvSpPr>
        <dsp:cNvPr id="0" name=""/>
        <dsp:cNvSpPr/>
      </dsp:nvSpPr>
      <dsp:spPr>
        <a:xfrm>
          <a:off x="3237" y="2105663"/>
          <a:ext cx="2568693" cy="1541215"/>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adaptabilité autonomie</a:t>
          </a:r>
        </a:p>
      </dsp:txBody>
      <dsp:txXfrm>
        <a:off x="3237" y="2105663"/>
        <a:ext cx="2568693" cy="1541215"/>
      </dsp:txXfrm>
    </dsp:sp>
    <dsp:sp modelId="{ECDCBA79-4279-9446-A967-10701EFADBA0}">
      <dsp:nvSpPr>
        <dsp:cNvPr id="0" name=""/>
        <dsp:cNvSpPr/>
      </dsp:nvSpPr>
      <dsp:spPr>
        <a:xfrm>
          <a:off x="2828800" y="2105663"/>
          <a:ext cx="2568693" cy="1541215"/>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 sens du</a:t>
          </a:r>
        </a:p>
        <a:p>
          <a:pPr lvl="0" algn="ctr" defTabSz="1066800">
            <a:lnSpc>
              <a:spcPct val="90000"/>
            </a:lnSpc>
            <a:spcBef>
              <a:spcPct val="0"/>
            </a:spcBef>
            <a:spcAft>
              <a:spcPct val="35000"/>
            </a:spcAft>
          </a:pPr>
          <a:r>
            <a:rPr lang="fr-FR" sz="2400" kern="1200" dirty="0"/>
            <a:t>travail en équipe </a:t>
          </a:r>
        </a:p>
      </dsp:txBody>
      <dsp:txXfrm>
        <a:off x="2828800" y="2105663"/>
        <a:ext cx="2568693" cy="1541215"/>
      </dsp:txXfrm>
    </dsp:sp>
    <dsp:sp modelId="{6F911B60-976B-3B4B-B22B-FC5B85112A22}">
      <dsp:nvSpPr>
        <dsp:cNvPr id="0" name=""/>
        <dsp:cNvSpPr/>
      </dsp:nvSpPr>
      <dsp:spPr>
        <a:xfrm>
          <a:off x="5654363" y="2105663"/>
          <a:ext cx="2568693" cy="1541215"/>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respect des consignes</a:t>
          </a:r>
        </a:p>
        <a:p>
          <a:pPr lvl="0" algn="ctr" defTabSz="889000">
            <a:lnSpc>
              <a:spcPct val="90000"/>
            </a:lnSpc>
            <a:spcBef>
              <a:spcPct val="0"/>
            </a:spcBef>
            <a:spcAft>
              <a:spcPct val="35000"/>
            </a:spcAft>
          </a:pPr>
          <a:r>
            <a:rPr lang="fr-FR" sz="2000" kern="1200" dirty="0"/>
            <a:t>hygiène et sécurité</a:t>
          </a:r>
        </a:p>
      </dsp:txBody>
      <dsp:txXfrm>
        <a:off x="5654363" y="2105663"/>
        <a:ext cx="2568693" cy="1541215"/>
      </dsp:txXfrm>
    </dsp:sp>
    <dsp:sp modelId="{263D0284-26BB-454D-859F-D043978748BC}">
      <dsp:nvSpPr>
        <dsp:cNvPr id="0" name=""/>
        <dsp:cNvSpPr/>
      </dsp:nvSpPr>
      <dsp:spPr>
        <a:xfrm>
          <a:off x="8479925" y="2105663"/>
          <a:ext cx="2568693" cy="154121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respect des règles déontologiques</a:t>
          </a:r>
        </a:p>
        <a:p>
          <a:pPr lvl="0" algn="ctr" defTabSz="889000">
            <a:lnSpc>
              <a:spcPct val="90000"/>
            </a:lnSpc>
            <a:spcBef>
              <a:spcPct val="0"/>
            </a:spcBef>
            <a:spcAft>
              <a:spcPct val="35000"/>
            </a:spcAft>
          </a:pPr>
          <a:r>
            <a:rPr lang="fr-FR" sz="2000" kern="1200" dirty="0"/>
            <a:t>(secret, discrétion)</a:t>
          </a:r>
        </a:p>
      </dsp:txBody>
      <dsp:txXfrm>
        <a:off x="8479925" y="2105663"/>
        <a:ext cx="2568693" cy="15412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C0265-40CA-2343-ACA5-42A34D7BFEC5}" type="datetimeFigureOut">
              <a:rPr lang="fr-FR" smtClean="0"/>
              <a:pPr/>
              <a:t>16/03/2022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75D67-02A0-7A4A-ABB6-6FDD592F8AF3}" type="slidenum">
              <a:rPr lang="fr-FR" smtClean="0"/>
              <a:pPr/>
              <a:t>‹N°›</a:t>
            </a:fld>
            <a:endParaRPr lang="fr-FR" dirty="0"/>
          </a:p>
        </p:txBody>
      </p:sp>
    </p:spTree>
    <p:extLst>
      <p:ext uri="{BB962C8B-B14F-4D97-AF65-F5344CB8AC3E}">
        <p14:creationId xmlns:p14="http://schemas.microsoft.com/office/powerpoint/2010/main" xmlns="" val="241260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CCF271E2-FB08-654C-95A7-77FD83ED89B7}"/>
              </a:ext>
            </a:extLst>
          </p:cNvPr>
          <p:cNvSpPr>
            <a:spLocks noGrp="1" noRot="1" noChangeAspect="1"/>
          </p:cNvSpPr>
          <p:nvPr>
            <p:ph type="sldImg"/>
          </p:nvPr>
        </p:nvSpPr>
        <p:spPr/>
      </p:sp>
      <p:sp>
        <p:nvSpPr>
          <p:cNvPr id="151554" name="Espace réservé des commentaires 2">
            <a:extLst>
              <a:ext uri="{FF2B5EF4-FFF2-40B4-BE49-F238E27FC236}">
                <a16:creationId xmlns:a16="http://schemas.microsoft.com/office/drawing/2014/main" xmlns="" id="{5B4DBBAF-D0F1-534C-A96B-FAFBE1AF466F}"/>
              </a:ext>
            </a:extLst>
          </p:cNvPr>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Lst>
        </p:spPr>
        <p:txBody>
          <a:bodyPr/>
          <a:lstStyle/>
          <a:p>
            <a:endParaRPr lang="fr-FR" altLang="fr-FR" dirty="0">
              <a:latin typeface="Times New Roman" panose="02020603050405020304" pitchFamily="18" charset="0"/>
              <a:ea typeface="ＭＳ Ｐゴシック" panose="020B0600070205080204" pitchFamily="34" charset="-128"/>
            </a:endParaRPr>
          </a:p>
        </p:txBody>
      </p:sp>
      <p:sp>
        <p:nvSpPr>
          <p:cNvPr id="151555" name="Espace réservé du numéro de diapositive 3">
            <a:extLst>
              <a:ext uri="{FF2B5EF4-FFF2-40B4-BE49-F238E27FC236}">
                <a16:creationId xmlns:a16="http://schemas.microsoft.com/office/drawing/2014/main" xmlns="" id="{F952DF11-459D-044C-822C-DD586A888FF3}"/>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02AF9EF-B465-9148-A7FB-0194B85A0223}" type="slidenum">
              <a:rPr lang="fr-FR" altLang="fr-FR"/>
              <a:pPr>
                <a:spcBef>
                  <a:spcPct val="0"/>
                </a:spcBef>
                <a:buClrTx/>
                <a:buFontTx/>
                <a:buNone/>
              </a:pPr>
              <a:t>1</a:t>
            </a:fld>
            <a:endParaRPr lang="fr-FR" altLang="fr-FR" dirty="0"/>
          </a:p>
        </p:txBody>
      </p:sp>
    </p:spTree>
    <p:extLst>
      <p:ext uri="{BB962C8B-B14F-4D97-AF65-F5344CB8AC3E}">
        <p14:creationId xmlns:p14="http://schemas.microsoft.com/office/powerpoint/2010/main" xmlns="" val="376583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1F0863B2-4E09-F744-A28A-01F898263F07}"/>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18D88A9-D962-A44B-8060-8278D80F3CD9}" type="slidenum">
              <a:rPr lang="fr-FR" altLang="fr-FR"/>
              <a:pPr>
                <a:spcBef>
                  <a:spcPct val="0"/>
                </a:spcBef>
                <a:buClrTx/>
                <a:buFontTx/>
                <a:buNone/>
              </a:pPr>
              <a:t>24</a:t>
            </a:fld>
            <a:endParaRPr lang="fr-FR" altLang="fr-FR" dirty="0"/>
          </a:p>
        </p:txBody>
      </p:sp>
      <p:sp>
        <p:nvSpPr>
          <p:cNvPr id="184323" name="Rectangle 1">
            <a:extLst>
              <a:ext uri="{FF2B5EF4-FFF2-40B4-BE49-F238E27FC236}">
                <a16:creationId xmlns:a16="http://schemas.microsoft.com/office/drawing/2014/main" xmlns="" id="{5E1823D4-D4B9-FD4F-B126-D4AD3CFFAB73}"/>
              </a:ext>
            </a:extLst>
          </p:cNvPr>
          <p:cNvSpPr>
            <a:spLocks noGrp="1" noRot="1" noChangeAspect="1" noChangeArrowheads="1" noTextEdit="1"/>
          </p:cNvSpPr>
          <p:nvPr>
            <p:ph type="sldImg"/>
          </p:nvPr>
        </p:nvSpPr>
        <p:spPr>
          <a:xfrm>
            <a:off x="93663" y="746125"/>
            <a:ext cx="6621462" cy="3725863"/>
          </a:xfrm>
          <a:solidFill>
            <a:srgbClr val="FFFFFF"/>
          </a:solidFill>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24" name="Rectangle 2">
            <a:extLst>
              <a:ext uri="{FF2B5EF4-FFF2-40B4-BE49-F238E27FC236}">
                <a16:creationId xmlns:a16="http://schemas.microsoft.com/office/drawing/2014/main" xmlns="" id="{08E5BA43-8CD5-3D45-8B49-436EE1404BB9}"/>
              </a:ext>
            </a:extLst>
          </p:cNvPr>
          <p:cNvSpPr>
            <a:spLocks noGrp="1" noChangeArrowheads="1"/>
          </p:cNvSpPr>
          <p:nvPr>
            <p:ph type="body" idx="1"/>
          </p:nvPr>
        </p:nvSpPr>
        <p:spPr>
          <a:xfrm>
            <a:off x="681038" y="4721225"/>
            <a:ext cx="5443537" cy="4471988"/>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17493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4592BF86-3041-FF4E-9DA9-442867B101B6}"/>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B38C476-31B5-4044-BBC0-6D1BC1F06F56}" type="slidenum">
              <a:rPr lang="fr-FR" altLang="fr-FR"/>
              <a:pPr>
                <a:spcBef>
                  <a:spcPct val="0"/>
                </a:spcBef>
                <a:buClrTx/>
                <a:buFontTx/>
                <a:buNone/>
              </a:pPr>
              <a:t>26</a:t>
            </a:fld>
            <a:endParaRPr lang="fr-FR" altLang="fr-FR" dirty="0"/>
          </a:p>
        </p:txBody>
      </p:sp>
      <p:sp>
        <p:nvSpPr>
          <p:cNvPr id="188419" name="Rectangle 1">
            <a:extLst>
              <a:ext uri="{FF2B5EF4-FFF2-40B4-BE49-F238E27FC236}">
                <a16:creationId xmlns:a16="http://schemas.microsoft.com/office/drawing/2014/main" xmlns="" id="{299C70A2-7840-5F4B-ABAD-51AACCD74F1B}"/>
              </a:ext>
            </a:extLst>
          </p:cNvPr>
          <p:cNvSpPr>
            <a:spLocks noGrp="1" noRot="1" noChangeAspect="1" noChangeArrowheads="1" noTextEdit="1"/>
          </p:cNvSpPr>
          <p:nvPr>
            <p:ph type="sldImg"/>
          </p:nvPr>
        </p:nvSpPr>
        <p:spPr>
          <a:xfrm>
            <a:off x="92075" y="746125"/>
            <a:ext cx="6623050" cy="3725863"/>
          </a:xfrm>
          <a:solidFill>
            <a:srgbClr val="FFFFFF"/>
          </a:solidFill>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8420" name="Rectangle 2">
            <a:extLst>
              <a:ext uri="{FF2B5EF4-FFF2-40B4-BE49-F238E27FC236}">
                <a16:creationId xmlns:a16="http://schemas.microsoft.com/office/drawing/2014/main" xmlns="" id="{5A243E08-AADE-7F44-ACA0-6C68F68D4C94}"/>
              </a:ext>
            </a:extLst>
          </p:cNvPr>
          <p:cNvSpPr>
            <a:spLocks noGrp="1" noChangeArrowheads="1"/>
          </p:cNvSpPr>
          <p:nvPr>
            <p:ph type="body" idx="1"/>
          </p:nvPr>
        </p:nvSpPr>
        <p:spPr>
          <a:xfrm>
            <a:off x="681038" y="4721225"/>
            <a:ext cx="5443537" cy="4473575"/>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1338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EB493CF0-34BD-CC46-B84C-79CE9F0D54BF}"/>
              </a:ext>
            </a:extLst>
          </p:cNvPr>
          <p:cNvSpPr>
            <a:spLocks noGrp="1" noRot="1" noChangeAspect="1"/>
          </p:cNvSpPr>
          <p:nvPr>
            <p:ph type="sldImg"/>
          </p:nvPr>
        </p:nvSpPr>
        <p:spPr/>
      </p:sp>
      <p:sp>
        <p:nvSpPr>
          <p:cNvPr id="186370" name="Espace réservé des notes 2">
            <a:extLst>
              <a:ext uri="{FF2B5EF4-FFF2-40B4-BE49-F238E27FC236}">
                <a16:creationId xmlns:a16="http://schemas.microsoft.com/office/drawing/2014/main" xmlns="" id="{DB689060-ADAE-DB4E-BBCA-67FF6B200538}"/>
              </a:ext>
            </a:extLst>
          </p:cNvPr>
          <p:cNvSpPr>
            <a:spLocks noGrp="1" noChangeArrowheads="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Lst>
        </p:spPr>
        <p:txBody>
          <a:bodyPr/>
          <a:lstStyle/>
          <a:p>
            <a:endParaRPr lang="fr-FR" altLang="fr-FR" dirty="0">
              <a:latin typeface="Times New Roman" panose="02020603050405020304" pitchFamily="18" charset="0"/>
              <a:ea typeface="ＭＳ Ｐゴシック" panose="020B0600070205080204" pitchFamily="34" charset="-128"/>
            </a:endParaRPr>
          </a:p>
        </p:txBody>
      </p:sp>
      <p:sp>
        <p:nvSpPr>
          <p:cNvPr id="186371" name="Espace réservé du numéro de diapositive 3">
            <a:extLst>
              <a:ext uri="{FF2B5EF4-FFF2-40B4-BE49-F238E27FC236}">
                <a16:creationId xmlns:a16="http://schemas.microsoft.com/office/drawing/2014/main" xmlns="" id="{DD491D98-E612-264C-BFBE-652D7685C65F}"/>
              </a:ext>
            </a:extLst>
          </p:cNvPr>
          <p:cNvSpPr>
            <a:spLocks noGrp="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fld id="{3308B172-3F6D-C944-A3EF-CBCA53462E64}" type="slidenum">
              <a:rPr lang="fr-FR" altLang="fr-FR" sz="1200">
                <a:solidFill>
                  <a:srgbClr val="000000"/>
                </a:solidFill>
                <a:latin typeface="Times New Roman" panose="02020603050405020304" pitchFamily="18" charset="0"/>
              </a:rPr>
              <a:pPr/>
              <a:t>27</a:t>
            </a:fld>
            <a:endParaRPr lang="fr-FR" altLang="fr-FR"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3620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FAB1DF43-4719-C542-94FF-A3E0DED34F75}"/>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3946696-A180-FF47-B9AB-3D826B27135C}" type="slidenum">
              <a:rPr lang="fr-FR" altLang="fr-FR"/>
              <a:pPr>
                <a:spcBef>
                  <a:spcPct val="0"/>
                </a:spcBef>
                <a:buClrTx/>
                <a:buFontTx/>
                <a:buNone/>
              </a:pPr>
              <a:t>2</a:t>
            </a:fld>
            <a:endParaRPr lang="fr-FR" altLang="fr-FR" dirty="0"/>
          </a:p>
        </p:txBody>
      </p:sp>
      <p:sp>
        <p:nvSpPr>
          <p:cNvPr id="37891" name="Text Box 1">
            <a:extLst>
              <a:ext uri="{FF2B5EF4-FFF2-40B4-BE49-F238E27FC236}">
                <a16:creationId xmlns:a16="http://schemas.microsoft.com/office/drawing/2014/main" xmlns="" id="{A5EE5C02-6387-9D46-9A39-8D35095D660B}"/>
              </a:ext>
            </a:extLst>
          </p:cNvPr>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FontTx/>
              <a:buNone/>
            </a:pPr>
            <a:fld id="{53649115-CF9C-154F-BF37-82123174BE85}" type="slidenum">
              <a:rPr lang="fr-FR" altLang="fr-FR">
                <a:latin typeface="Arial" panose="020B0604020202020204" pitchFamily="34" charset="0"/>
              </a:rPr>
              <a:pPr algn="r" eaLnBrk="1" hangingPunct="1">
                <a:spcBef>
                  <a:spcPct val="0"/>
                </a:spcBef>
                <a:buClrTx/>
                <a:buFontTx/>
                <a:buNone/>
              </a:pPr>
              <a:t>2</a:t>
            </a:fld>
            <a:endParaRPr lang="fr-FR" altLang="fr-FR" dirty="0">
              <a:latin typeface="Arial" panose="020B0604020202020204" pitchFamily="34" charset="0"/>
            </a:endParaRPr>
          </a:p>
        </p:txBody>
      </p:sp>
      <p:sp>
        <p:nvSpPr>
          <p:cNvPr id="37892" name="Text Box 2">
            <a:extLst>
              <a:ext uri="{FF2B5EF4-FFF2-40B4-BE49-F238E27FC236}">
                <a16:creationId xmlns:a16="http://schemas.microsoft.com/office/drawing/2014/main" xmlns="" id="{32B42F8B-F186-D149-8E9D-35375425714F}"/>
              </a:ext>
            </a:extLst>
          </p:cNvPr>
          <p:cNvSpPr txBox="1">
            <a:spLocks noChangeArrowheads="1"/>
          </p:cNvSpPr>
          <p:nvPr/>
        </p:nvSpPr>
        <p:spPr bwMode="auto">
          <a:xfrm>
            <a:off x="1135063" y="746125"/>
            <a:ext cx="4537075" cy="37258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155653" name="Text Box 3">
            <a:extLst>
              <a:ext uri="{FF2B5EF4-FFF2-40B4-BE49-F238E27FC236}">
                <a16:creationId xmlns:a16="http://schemas.microsoft.com/office/drawing/2014/main" xmlns="" id="{3BEA59E1-DCD3-9C49-B708-D9D5233B079D}"/>
              </a:ext>
            </a:extLst>
          </p:cNvPr>
          <p:cNvSpPr>
            <a:spLocks noGrp="1" noChangeArrowheads="1"/>
          </p:cNvSpPr>
          <p:nvPr>
            <p:ph type="body"/>
          </p:nvPr>
        </p:nvSpPr>
        <p:spPr>
          <a:xfrm>
            <a:off x="681038" y="4721225"/>
            <a:ext cx="5443537" cy="4471988"/>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MS Gothic" panose="020B0609070205080204" pitchFamily="49" charset="-128"/>
              </a:rPr>
              <a:t>Prise en compte de la personne dans sa globalité pour l</a:t>
            </a:r>
            <a:r>
              <a:rPr lang="ja-JP" altLang="fr-FR">
                <a:latin typeface="Arial" panose="020B0604020202020204" pitchFamily="34" charset="0"/>
                <a:ea typeface="MS Gothic" panose="020B0609070205080204" pitchFamily="49" charset="-128"/>
              </a:rPr>
              <a:t>’</a:t>
            </a:r>
            <a:r>
              <a:rPr lang="fr-FR" altLang="ja-JP" dirty="0">
                <a:latin typeface="Arial" panose="020B0604020202020204" pitchFamily="34" charset="0"/>
                <a:ea typeface="MS Gothic" panose="020B0609070205080204" pitchFamily="49" charset="-128"/>
              </a:rPr>
              <a:t>accompagner dans son projet de vie en lien avec les différents partenaires</a:t>
            </a:r>
            <a:endParaRPr lang="fr-FR" altLang="fr-FR" dirty="0">
              <a:latin typeface="Arial" panose="020B0604020202020204" pitchFamily="34" charset="0"/>
              <a:ea typeface="MS Gothic" panose="020B0609070205080204" pitchFamily="49" charset="-128"/>
            </a:endParaRPr>
          </a:p>
        </p:txBody>
      </p:sp>
    </p:spTree>
    <p:extLst>
      <p:ext uri="{BB962C8B-B14F-4D97-AF65-F5344CB8AC3E}">
        <p14:creationId xmlns:p14="http://schemas.microsoft.com/office/powerpoint/2010/main" xmlns="" val="331615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C73A1DA8-D147-2848-969A-3240CAFC62F9}"/>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87CBA61-19DB-4244-8671-F73BAD3189E4}" type="slidenum">
              <a:rPr lang="fr-FR" altLang="fr-FR"/>
              <a:pPr>
                <a:spcBef>
                  <a:spcPct val="0"/>
                </a:spcBef>
                <a:buClrTx/>
                <a:buFontTx/>
                <a:buNone/>
              </a:pPr>
              <a:t>3</a:t>
            </a:fld>
            <a:endParaRPr lang="fr-FR" altLang="fr-FR" dirty="0"/>
          </a:p>
        </p:txBody>
      </p:sp>
      <p:sp>
        <p:nvSpPr>
          <p:cNvPr id="35843" name="Text Box 1">
            <a:extLst>
              <a:ext uri="{FF2B5EF4-FFF2-40B4-BE49-F238E27FC236}">
                <a16:creationId xmlns:a16="http://schemas.microsoft.com/office/drawing/2014/main" xmlns="" id="{E34CE8EF-BA51-614D-84B7-579F9E64C5DA}"/>
              </a:ext>
            </a:extLst>
          </p:cNvPr>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FontTx/>
              <a:buNone/>
            </a:pPr>
            <a:fld id="{76405B79-1192-F64D-AE02-1AB468C3B21B}" type="slidenum">
              <a:rPr lang="en-GB" altLang="fr-FR">
                <a:latin typeface="Arial" panose="020B0604020202020204" pitchFamily="34" charset="0"/>
              </a:rPr>
              <a:pPr algn="r" eaLnBrk="1" hangingPunct="1">
                <a:spcBef>
                  <a:spcPct val="0"/>
                </a:spcBef>
                <a:buClrTx/>
                <a:buFontTx/>
                <a:buNone/>
              </a:pPr>
              <a:t>3</a:t>
            </a:fld>
            <a:endParaRPr lang="en-GB" altLang="fr-FR" dirty="0">
              <a:latin typeface="Arial" panose="020B0604020202020204" pitchFamily="34" charset="0"/>
            </a:endParaRPr>
          </a:p>
        </p:txBody>
      </p:sp>
      <p:sp>
        <p:nvSpPr>
          <p:cNvPr id="35844" name="Text Box 2">
            <a:extLst>
              <a:ext uri="{FF2B5EF4-FFF2-40B4-BE49-F238E27FC236}">
                <a16:creationId xmlns:a16="http://schemas.microsoft.com/office/drawing/2014/main" xmlns="" id="{A5D35DC6-8BAF-B94B-85FF-DABD0F58B3E2}"/>
              </a:ext>
            </a:extLst>
          </p:cNvPr>
          <p:cNvSpPr txBox="1">
            <a:spLocks noChangeArrowheads="1"/>
          </p:cNvSpPr>
          <p:nvPr/>
        </p:nvSpPr>
        <p:spPr bwMode="auto">
          <a:xfrm>
            <a:off x="1135063" y="746125"/>
            <a:ext cx="4537075" cy="37258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153605" name="Rectangle 3">
            <a:extLst>
              <a:ext uri="{FF2B5EF4-FFF2-40B4-BE49-F238E27FC236}">
                <a16:creationId xmlns:a16="http://schemas.microsoft.com/office/drawing/2014/main" xmlns="" id="{A08F3770-8D39-474D-A0FD-D93DB5F29EF9}"/>
              </a:ext>
            </a:extLst>
          </p:cNvPr>
          <p:cNvSpPr>
            <a:spLocks noGrp="1" noChangeArrowheads="1"/>
          </p:cNvSpPr>
          <p:nvPr>
            <p:ph type="body"/>
          </p:nvPr>
        </p:nvSpPr>
        <p:spPr>
          <a:xfrm>
            <a:off x="681038" y="4721225"/>
            <a:ext cx="5435600" cy="4471988"/>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68082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03B2D906-0859-FC4C-A8E8-C43EA3F937F0}"/>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122B867-DCC0-1041-BB0E-EFE61D50EF0B}" type="slidenum">
              <a:rPr lang="fr-FR" altLang="fr-FR"/>
              <a:pPr>
                <a:spcBef>
                  <a:spcPct val="0"/>
                </a:spcBef>
                <a:buClrTx/>
                <a:buFontTx/>
                <a:buNone/>
              </a:pPr>
              <a:t>5</a:t>
            </a:fld>
            <a:endParaRPr lang="fr-FR" altLang="fr-FR" dirty="0"/>
          </a:p>
        </p:txBody>
      </p:sp>
      <p:sp>
        <p:nvSpPr>
          <p:cNvPr id="36867" name="Text Box 1">
            <a:extLst>
              <a:ext uri="{FF2B5EF4-FFF2-40B4-BE49-F238E27FC236}">
                <a16:creationId xmlns:a16="http://schemas.microsoft.com/office/drawing/2014/main" xmlns="" id="{9CA1EC16-9488-1348-BFF3-BFB18868DFCD}"/>
              </a:ext>
            </a:extLst>
          </p:cNvPr>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FontTx/>
              <a:buNone/>
            </a:pPr>
            <a:fld id="{16E4011B-BD77-DA49-9A05-A0DC12E18E1C}" type="slidenum">
              <a:rPr lang="fr-FR" altLang="fr-FR">
                <a:latin typeface="Arial" panose="020B0604020202020204" pitchFamily="34" charset="0"/>
              </a:rPr>
              <a:pPr algn="r" eaLnBrk="1" hangingPunct="1">
                <a:spcBef>
                  <a:spcPct val="0"/>
                </a:spcBef>
                <a:buClrTx/>
                <a:buFontTx/>
                <a:buNone/>
              </a:pPr>
              <a:t>5</a:t>
            </a:fld>
            <a:endParaRPr lang="fr-FR" altLang="fr-FR" dirty="0">
              <a:latin typeface="Arial" panose="020B0604020202020204" pitchFamily="34" charset="0"/>
            </a:endParaRPr>
          </a:p>
        </p:txBody>
      </p:sp>
      <p:sp>
        <p:nvSpPr>
          <p:cNvPr id="157700" name="Rectangle 2">
            <a:extLst>
              <a:ext uri="{FF2B5EF4-FFF2-40B4-BE49-F238E27FC236}">
                <a16:creationId xmlns:a16="http://schemas.microsoft.com/office/drawing/2014/main" xmlns="" id="{16744FDA-E379-6E41-9A69-57E3DB77CE30}"/>
              </a:ext>
            </a:extLst>
          </p:cNvPr>
          <p:cNvSpPr>
            <a:spLocks noGrp="1" noRot="1" noChangeAspect="1" noChangeArrowheads="1" noTextEdit="1"/>
          </p:cNvSpPr>
          <p:nvPr>
            <p:ph type="sldImg"/>
          </p:nvPr>
        </p:nvSpPr>
        <p:spPr>
          <a:xfrm>
            <a:off x="93663" y="746125"/>
            <a:ext cx="6623050" cy="3725863"/>
          </a:xfrm>
          <a:solidFill>
            <a:srgbClr val="FFFFFF"/>
          </a:solidFill>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57701" name="Rectangle 3">
            <a:extLst>
              <a:ext uri="{FF2B5EF4-FFF2-40B4-BE49-F238E27FC236}">
                <a16:creationId xmlns:a16="http://schemas.microsoft.com/office/drawing/2014/main" xmlns="" id="{B713FC26-2E2B-7C4C-91B6-1496E4D1B16A}"/>
              </a:ext>
            </a:extLst>
          </p:cNvPr>
          <p:cNvSpPr>
            <a:spLocks noGrp="1" noChangeArrowheads="1"/>
          </p:cNvSpPr>
          <p:nvPr>
            <p:ph type="body" idx="1"/>
          </p:nvPr>
        </p:nvSpPr>
        <p:spPr>
          <a:xfrm>
            <a:off x="681038" y="4721225"/>
            <a:ext cx="5443537" cy="4471988"/>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3670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43FF5836-9BA8-A240-A6FB-0A1FBA1E0C7F}"/>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0F6853D-94CF-2A4E-94D5-92608041677E}" type="slidenum">
              <a:rPr lang="fr-FR" altLang="fr-FR"/>
              <a:pPr>
                <a:spcBef>
                  <a:spcPct val="0"/>
                </a:spcBef>
                <a:buClrTx/>
                <a:buFontTx/>
                <a:buNone/>
              </a:pPr>
              <a:t>8</a:t>
            </a:fld>
            <a:endParaRPr lang="fr-FR" altLang="fr-FR" dirty="0"/>
          </a:p>
        </p:txBody>
      </p:sp>
      <p:sp>
        <p:nvSpPr>
          <p:cNvPr id="37891" name="Text Box 1">
            <a:extLst>
              <a:ext uri="{FF2B5EF4-FFF2-40B4-BE49-F238E27FC236}">
                <a16:creationId xmlns:a16="http://schemas.microsoft.com/office/drawing/2014/main" xmlns="" id="{01076231-9B6B-B645-B8EA-4FDFBDDB168C}"/>
              </a:ext>
            </a:extLst>
          </p:cNvPr>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FontTx/>
              <a:buNone/>
            </a:pPr>
            <a:fld id="{88E34AC8-5DF0-1E4E-9F15-41121456535A}" type="slidenum">
              <a:rPr lang="fr-FR" altLang="fr-FR">
                <a:latin typeface="Arial" panose="020B0604020202020204" pitchFamily="34" charset="0"/>
              </a:rPr>
              <a:pPr algn="r" eaLnBrk="1" hangingPunct="1">
                <a:spcBef>
                  <a:spcPct val="0"/>
                </a:spcBef>
                <a:buClrTx/>
                <a:buFontTx/>
                <a:buNone/>
              </a:pPr>
              <a:t>8</a:t>
            </a:fld>
            <a:endParaRPr lang="fr-FR" altLang="fr-FR" dirty="0">
              <a:latin typeface="Arial" panose="020B0604020202020204" pitchFamily="34" charset="0"/>
            </a:endParaRPr>
          </a:p>
        </p:txBody>
      </p:sp>
      <p:sp>
        <p:nvSpPr>
          <p:cNvPr id="37892" name="Text Box 2">
            <a:extLst>
              <a:ext uri="{FF2B5EF4-FFF2-40B4-BE49-F238E27FC236}">
                <a16:creationId xmlns:a16="http://schemas.microsoft.com/office/drawing/2014/main" xmlns="" id="{870F503D-E098-B241-BB99-AF573C311B63}"/>
              </a:ext>
            </a:extLst>
          </p:cNvPr>
          <p:cNvSpPr txBox="1">
            <a:spLocks noChangeArrowheads="1"/>
          </p:cNvSpPr>
          <p:nvPr/>
        </p:nvSpPr>
        <p:spPr bwMode="auto">
          <a:xfrm>
            <a:off x="1135063" y="746125"/>
            <a:ext cx="4537075" cy="37258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159749" name="Text Box 3">
            <a:extLst>
              <a:ext uri="{FF2B5EF4-FFF2-40B4-BE49-F238E27FC236}">
                <a16:creationId xmlns:a16="http://schemas.microsoft.com/office/drawing/2014/main" xmlns="" id="{9AAFCB8D-0D1E-C449-BA9E-027E1758766D}"/>
              </a:ext>
            </a:extLst>
          </p:cNvPr>
          <p:cNvSpPr>
            <a:spLocks noGrp="1" noChangeArrowheads="1"/>
          </p:cNvSpPr>
          <p:nvPr>
            <p:ph type="body"/>
          </p:nvPr>
        </p:nvSpPr>
        <p:spPr>
          <a:xfrm>
            <a:off x="681038" y="4721225"/>
            <a:ext cx="5443537" cy="4471988"/>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MS Gothic" panose="020B0609070205080204" pitchFamily="49" charset="-128"/>
              </a:rPr>
              <a:t>Prise en compte de la personne dans sa globalité pour l</a:t>
            </a:r>
            <a:r>
              <a:rPr lang="ja-JP" altLang="fr-FR">
                <a:latin typeface="Arial" panose="020B0604020202020204" pitchFamily="34" charset="0"/>
                <a:ea typeface="MS Gothic" panose="020B0609070205080204" pitchFamily="49" charset="-128"/>
              </a:rPr>
              <a:t>’</a:t>
            </a:r>
            <a:r>
              <a:rPr lang="fr-FR" altLang="ja-JP" dirty="0">
                <a:latin typeface="Arial" panose="020B0604020202020204" pitchFamily="34" charset="0"/>
                <a:ea typeface="MS Gothic" panose="020B0609070205080204" pitchFamily="49" charset="-128"/>
              </a:rPr>
              <a:t>accompagner dans son projet de vie en lien avec les différents partenaires</a:t>
            </a:r>
            <a:endParaRPr lang="fr-FR" altLang="fr-FR" dirty="0">
              <a:latin typeface="Arial" panose="020B0604020202020204" pitchFamily="34" charset="0"/>
              <a:ea typeface="MS Gothic" panose="020B0609070205080204" pitchFamily="49" charset="-128"/>
            </a:endParaRPr>
          </a:p>
        </p:txBody>
      </p:sp>
    </p:spTree>
    <p:extLst>
      <p:ext uri="{BB962C8B-B14F-4D97-AF65-F5344CB8AC3E}">
        <p14:creationId xmlns:p14="http://schemas.microsoft.com/office/powerpoint/2010/main" xmlns="" val="40602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063252A7-E4E1-1A4C-9A22-A9B51BC988A3}"/>
              </a:ext>
            </a:extLst>
          </p:cNvPr>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D46124F-B0A7-6C43-BF3B-2982683BF670}" type="slidenum">
              <a:rPr lang="fr-FR" altLang="fr-FR"/>
              <a:pPr>
                <a:spcBef>
                  <a:spcPct val="0"/>
                </a:spcBef>
                <a:buClrTx/>
                <a:buFontTx/>
                <a:buNone/>
              </a:pPr>
              <a:t>20</a:t>
            </a:fld>
            <a:endParaRPr lang="fr-FR" altLang="fr-FR" dirty="0"/>
          </a:p>
        </p:txBody>
      </p:sp>
      <p:sp>
        <p:nvSpPr>
          <p:cNvPr id="167939" name="Rectangle 1">
            <a:extLst>
              <a:ext uri="{FF2B5EF4-FFF2-40B4-BE49-F238E27FC236}">
                <a16:creationId xmlns:a16="http://schemas.microsoft.com/office/drawing/2014/main" xmlns="" id="{DA2C330D-9FCC-414C-8BE7-347B850B36D9}"/>
              </a:ext>
            </a:extLst>
          </p:cNvPr>
          <p:cNvSpPr>
            <a:spLocks noGrp="1" noRot="1" noChangeAspect="1" noChangeArrowheads="1" noTextEdit="1"/>
          </p:cNvSpPr>
          <p:nvPr>
            <p:ph type="sldImg"/>
          </p:nvPr>
        </p:nvSpPr>
        <p:spPr>
          <a:xfrm>
            <a:off x="92075" y="746125"/>
            <a:ext cx="6623050" cy="3725863"/>
          </a:xfrm>
          <a:solidFill>
            <a:srgbClr val="FFFFFF"/>
          </a:solidFill>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67940" name="Rectangle 2">
            <a:extLst>
              <a:ext uri="{FF2B5EF4-FFF2-40B4-BE49-F238E27FC236}">
                <a16:creationId xmlns:a16="http://schemas.microsoft.com/office/drawing/2014/main" xmlns="" id="{D622A893-58BA-134D-9E74-EAB94DD218F6}"/>
              </a:ext>
            </a:extLst>
          </p:cNvPr>
          <p:cNvSpPr>
            <a:spLocks noGrp="1" noChangeArrowheads="1"/>
          </p:cNvSpPr>
          <p:nvPr>
            <p:ph type="body" idx="1"/>
          </p:nvPr>
        </p:nvSpPr>
        <p:spPr>
          <a:xfrm>
            <a:off x="681038" y="4721225"/>
            <a:ext cx="5443537" cy="4473575"/>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9346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34CCA80E-7F8B-5342-BC5F-469BCD08E2FD}"/>
              </a:ext>
            </a:extLst>
          </p:cNvPr>
          <p:cNvSpPr>
            <a:spLocks noGrp="1" noRot="1" noChangeAspect="1"/>
          </p:cNvSpPr>
          <p:nvPr>
            <p:ph type="sldImg"/>
          </p:nvPr>
        </p:nvSpPr>
        <p:spPr/>
      </p:sp>
      <p:sp>
        <p:nvSpPr>
          <p:cNvPr id="169986" name="Espace réservé des notes 2">
            <a:extLst>
              <a:ext uri="{FF2B5EF4-FFF2-40B4-BE49-F238E27FC236}">
                <a16:creationId xmlns:a16="http://schemas.microsoft.com/office/drawing/2014/main" xmlns="" id="{52FF4087-25E0-2948-A53C-D2D64E745F75}"/>
              </a:ext>
            </a:extLst>
          </p:cNvPr>
          <p:cNvSpPr>
            <a:spLocks noGrp="1" noChangeArrowheads="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Lst>
        </p:spPr>
        <p:txBody>
          <a:bodyPr/>
          <a:lstStyle/>
          <a:p>
            <a:endParaRPr lang="fr-FR" altLang="fr-FR" dirty="0">
              <a:latin typeface="Times New Roman" panose="02020603050405020304" pitchFamily="18" charset="0"/>
              <a:ea typeface="ＭＳ Ｐゴシック" panose="020B0600070205080204" pitchFamily="34" charset="-128"/>
            </a:endParaRPr>
          </a:p>
        </p:txBody>
      </p:sp>
      <p:sp>
        <p:nvSpPr>
          <p:cNvPr id="169987" name="Espace réservé du numéro de diapositive 3">
            <a:extLst>
              <a:ext uri="{FF2B5EF4-FFF2-40B4-BE49-F238E27FC236}">
                <a16:creationId xmlns:a16="http://schemas.microsoft.com/office/drawing/2014/main" xmlns="" id="{FEEAB6F0-048B-F947-8E5B-F5730FBD9295}"/>
              </a:ext>
            </a:extLst>
          </p:cNvPr>
          <p:cNvSpPr>
            <a:spLocks noGrp="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fld id="{42F45AB6-9F8B-DE4B-808A-C8ECE629F812}" type="slidenum">
              <a:rPr lang="fr-FR" altLang="fr-FR" sz="1200">
                <a:solidFill>
                  <a:srgbClr val="000000"/>
                </a:solidFill>
                <a:latin typeface="Times New Roman" panose="02020603050405020304" pitchFamily="18" charset="0"/>
              </a:rPr>
              <a:pPr/>
              <a:t>21</a:t>
            </a:fld>
            <a:endParaRPr lang="fr-FR" altLang="fr-FR"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0038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a:extLst>
              <a:ext uri="{FF2B5EF4-FFF2-40B4-BE49-F238E27FC236}">
                <a16:creationId xmlns:a16="http://schemas.microsoft.com/office/drawing/2014/main" xmlns="" id="{9DDA1529-4A77-D542-945C-7A203EEEF006}"/>
              </a:ext>
            </a:extLst>
          </p:cNvPr>
          <p:cNvSpPr>
            <a:spLocks noGrp="1" noRot="1" noChangeAspect="1" noTextEdit="1"/>
          </p:cNvSpPr>
          <p:nvPr>
            <p:ph type="sldImg"/>
          </p:nvPr>
        </p:nvSpPr>
        <p:spPr>
          <a:ln/>
          <a:extLst>
            <a:ext uri="{FAA26D3D-D897-4be2-8F04-BA451C77F1D7}"/>
          </a:extLst>
        </p:spPr>
      </p:sp>
      <p:sp>
        <p:nvSpPr>
          <p:cNvPr id="172034" name="Espace réservé des notes 2">
            <a:extLst>
              <a:ext uri="{FF2B5EF4-FFF2-40B4-BE49-F238E27FC236}">
                <a16:creationId xmlns:a16="http://schemas.microsoft.com/office/drawing/2014/main" xmlns="" id="{DEDB6FCA-7B01-0B47-B1BD-B84E365D56B2}"/>
              </a:ext>
            </a:extLst>
          </p:cNvPr>
          <p:cNvSpPr>
            <a:spLocks noGrp="1" noChangeArrowheads="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Lst>
        </p:spPr>
        <p:txBody>
          <a:bodyPr/>
          <a:lstStyle/>
          <a:p>
            <a:endParaRPr lang="fr-FR" altLang="fr-FR" dirty="0">
              <a:latin typeface="Calibri" panose="020F0502020204030204" pitchFamily="34" charset="0"/>
              <a:ea typeface="ＭＳ Ｐゴシック" panose="020B0600070205080204" pitchFamily="34" charset="-128"/>
            </a:endParaRPr>
          </a:p>
        </p:txBody>
      </p:sp>
      <p:sp>
        <p:nvSpPr>
          <p:cNvPr id="172035" name="Espace réservé du numéro de diapositive 3">
            <a:extLst>
              <a:ext uri="{FF2B5EF4-FFF2-40B4-BE49-F238E27FC236}">
                <a16:creationId xmlns:a16="http://schemas.microsoft.com/office/drawing/2014/main" xmlns="" id="{563E8715-BA47-E84B-BE97-DE50A8884769}"/>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AEA0DBC-F647-1341-9575-48AE52D3DB89}" type="slidenum">
              <a:rPr lang="fr-FR" altLang="fr-FR">
                <a:solidFill>
                  <a:schemeClr val="tx1"/>
                </a:solidFill>
                <a:latin typeface="Calibri" panose="020F0502020204030204" pitchFamily="34" charset="0"/>
              </a:rPr>
              <a:pPr>
                <a:spcBef>
                  <a:spcPct val="0"/>
                </a:spcBef>
                <a:buClrTx/>
                <a:buFontTx/>
                <a:buNone/>
              </a:pPr>
              <a:t>22</a:t>
            </a:fld>
            <a:endParaRPr lang="fr-FR" altLang="fr-FR"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269693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57925397-F0BA-C147-97C2-B0F78ABE752E}"/>
              </a:ext>
            </a:extLst>
          </p:cNvPr>
          <p:cNvSpPr>
            <a:spLocks noGrp="1" noChangeArrowheads="1"/>
          </p:cNvSpPr>
          <p:nvPr>
            <p:ph type="sldNum" sz="quarter"/>
          </p:nvPr>
        </p:nvSpPr>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defRPr/>
            </a:pPr>
            <a:fld id="{1C6862AC-2F25-2441-883C-16FD02C8F69B}" type="slidenum">
              <a:rPr lang="fr-FR" altLang="fr-FR" smtClean="0"/>
              <a:pPr>
                <a:spcBef>
                  <a:spcPct val="0"/>
                </a:spcBef>
                <a:buClrTx/>
                <a:buFontTx/>
                <a:buNone/>
                <a:defRPr/>
              </a:pPr>
              <a:t>23</a:t>
            </a:fld>
            <a:endParaRPr lang="fr-FR" altLang="fr-FR" dirty="0"/>
          </a:p>
        </p:txBody>
      </p:sp>
      <p:sp>
        <p:nvSpPr>
          <p:cNvPr id="182275" name="Rectangle 1">
            <a:extLst>
              <a:ext uri="{FF2B5EF4-FFF2-40B4-BE49-F238E27FC236}">
                <a16:creationId xmlns:a16="http://schemas.microsoft.com/office/drawing/2014/main" xmlns="" id="{44B29E18-90AE-A942-B450-88C830372796}"/>
              </a:ext>
            </a:extLst>
          </p:cNvPr>
          <p:cNvSpPr>
            <a:spLocks noGrp="1" noRot="1" noChangeAspect="1" noChangeArrowheads="1" noTextEdit="1"/>
          </p:cNvSpPr>
          <p:nvPr>
            <p:ph type="sldImg"/>
          </p:nvPr>
        </p:nvSpPr>
        <p:spPr>
          <a:xfrm>
            <a:off x="93663" y="746125"/>
            <a:ext cx="6621462" cy="3725863"/>
          </a:xfrm>
          <a:solidFill>
            <a:srgbClr val="FFFFFF"/>
          </a:solidFill>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2276" name="Rectangle 2">
            <a:extLst>
              <a:ext uri="{FF2B5EF4-FFF2-40B4-BE49-F238E27FC236}">
                <a16:creationId xmlns:a16="http://schemas.microsoft.com/office/drawing/2014/main" xmlns="" id="{CF80F9E0-B941-5C42-BDD9-AF8BBA4E2ECD}"/>
              </a:ext>
            </a:extLst>
          </p:cNvPr>
          <p:cNvSpPr>
            <a:spLocks noGrp="1" noChangeArrowheads="1"/>
          </p:cNvSpPr>
          <p:nvPr>
            <p:ph type="body" idx="1"/>
          </p:nvPr>
        </p:nvSpPr>
        <p:spPr>
          <a:xfrm>
            <a:off x="681038" y="4721225"/>
            <a:ext cx="5443537" cy="4471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97672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126100-F0CE-5242-85A8-E81D9AA339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D828F285-E7A0-334B-98CE-0E7B5FA92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B48F014A-7B05-1248-97E2-3F363510291A}"/>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7DA49E12-0A24-CE42-BB8A-4E0E0ED9BF2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59697DCE-1E6C-2D44-AB05-2C77B22479AC}"/>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260601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6D6F67-9C8A-0648-9FEF-B754B9BE90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0FF6EE12-8FA4-194D-82C3-42CCBAB4564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32AEC9-82B8-0A4D-9C41-806AC1C1F607}"/>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C30D5DBC-7504-4147-B6FA-4F476F7A29A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6CAC4802-13E1-B540-A4B8-F5E7E374FA32}"/>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1623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2141AAA-7BB7-714B-ACC0-B1A48345E6B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89258B7-0EE2-5841-BDEC-76553722274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9A37644-42C9-934F-A52E-DA8A6C521FBE}"/>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0B97E0D8-F6AF-544B-956A-4586B692627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0D5BF2CE-2363-4B47-920C-AF1D08984558}"/>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247670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age de fin - Contact">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366939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76C110-B28E-D546-BF60-3161A95A38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01B8FFF-CC2B-604E-A4F6-1DA6D0A6C3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AD024DF-B85B-F743-8E4E-95E05E86CEC7}"/>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00920077-A6A8-374A-91DA-EE46F4DCB05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155BED5A-8AB4-BD4A-8F50-82F706138229}"/>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86766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226D30-9D7C-3043-8500-B1E64F44AF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E4828A6E-5E4A-5A4D-AF41-D7E5F72C0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FB71E946-1C4A-974D-88E6-A26153C5AA57}"/>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DD23D1A8-D309-5546-84A1-6A08018F1C3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EF4E24F2-97EC-5842-8E53-6FEE7D7C91FC}"/>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71438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2A9B6E-9EBF-D544-9067-F9476CA2C2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39334E9-D8F0-2644-BC19-1F711BD312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ED97642C-C348-0C4C-8B0F-3AB637C9D4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BD87243-996D-0A4F-A1C7-CE1C8019104F}"/>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6" name="Espace réservé du pied de page 5">
            <a:extLst>
              <a:ext uri="{FF2B5EF4-FFF2-40B4-BE49-F238E27FC236}">
                <a16:creationId xmlns:a16="http://schemas.microsoft.com/office/drawing/2014/main" xmlns="" id="{0998DCCA-B909-0F4C-9164-288AD7CC46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CCAFDC37-425F-1940-BFD1-C6F1B4F030A1}"/>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177768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C5EF99-C8D4-0048-8F77-E7C067E9DD5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5B24CCBB-D8BF-ED4C-AC9B-5B0351AD3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8AC39515-AB68-3940-B665-898FD847E6B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8330EEF-8D49-0C4B-8618-924D61650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91B720F-E0B3-464E-8E28-626369D1FAB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077E2CB9-2451-7D40-8F32-8FE5C8E25A05}"/>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8" name="Espace réservé du pied de page 7">
            <a:extLst>
              <a:ext uri="{FF2B5EF4-FFF2-40B4-BE49-F238E27FC236}">
                <a16:creationId xmlns:a16="http://schemas.microsoft.com/office/drawing/2014/main" xmlns="" id="{E13AD207-548F-5543-960F-858AD92377A2}"/>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xmlns="" id="{EA52F527-28BF-1647-9A77-CB31E859FB8F}"/>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48886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FE7AD8-D442-4D47-AD60-89E6B2EBF1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659317EE-5E6B-B04E-AC9C-9F8FF0F29ADD}"/>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4" name="Espace réservé du pied de page 3">
            <a:extLst>
              <a:ext uri="{FF2B5EF4-FFF2-40B4-BE49-F238E27FC236}">
                <a16:creationId xmlns:a16="http://schemas.microsoft.com/office/drawing/2014/main" xmlns="" id="{83FB3483-F465-F940-A529-C989B29EFBB9}"/>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xmlns="" id="{8E4B0148-51F4-7B41-BE3F-40F0A814F999}"/>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30923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5F32A93-24BE-1545-9BAB-1E70F13BE791}"/>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3" name="Espace réservé du pied de page 2">
            <a:extLst>
              <a:ext uri="{FF2B5EF4-FFF2-40B4-BE49-F238E27FC236}">
                <a16:creationId xmlns:a16="http://schemas.microsoft.com/office/drawing/2014/main" xmlns="" id="{3495EDA2-667A-7E48-BECB-AEE0C48149CC}"/>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B5603AA6-64BE-3645-B171-094148E91929}"/>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79273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887ABA-54DE-6A4B-A6B4-E5A17A53E0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F4F0750-D5F8-6049-8E75-32661B5B8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83D802CE-4272-D74A-813E-A56770880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4AE3911-C981-3A4C-B616-9264AF25CE1C}"/>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6" name="Espace réservé du pied de page 5">
            <a:extLst>
              <a:ext uri="{FF2B5EF4-FFF2-40B4-BE49-F238E27FC236}">
                <a16:creationId xmlns:a16="http://schemas.microsoft.com/office/drawing/2014/main" xmlns="" id="{FD0EE5D0-A875-7441-BE0E-ABFA74CA74A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43A0F035-87FD-2A40-8B70-D557C553F913}"/>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122716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C83FEF-CC5F-DC49-A3D3-F76957E3BE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AD03640-AD18-874D-B49E-9B78D063C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xmlns="" id="{3F931AD2-4C9E-F544-80D8-ADBBE13AE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9C244E1-8211-5D47-98A3-677A39BB24D7}"/>
              </a:ext>
            </a:extLst>
          </p:cNvPr>
          <p:cNvSpPr>
            <a:spLocks noGrp="1"/>
          </p:cNvSpPr>
          <p:nvPr>
            <p:ph type="dt" sz="half" idx="10"/>
          </p:nvPr>
        </p:nvSpPr>
        <p:spPr/>
        <p:txBody>
          <a:bodyPr/>
          <a:lstStyle/>
          <a:p>
            <a:fld id="{C8F8AE11-E914-264D-8202-F21B95CE9632}" type="datetimeFigureOut">
              <a:rPr lang="fr-FR" smtClean="0"/>
              <a:pPr/>
              <a:t>16/03/2022</a:t>
            </a:fld>
            <a:endParaRPr lang="fr-FR" dirty="0"/>
          </a:p>
        </p:txBody>
      </p:sp>
      <p:sp>
        <p:nvSpPr>
          <p:cNvPr id="6" name="Espace réservé du pied de page 5">
            <a:extLst>
              <a:ext uri="{FF2B5EF4-FFF2-40B4-BE49-F238E27FC236}">
                <a16:creationId xmlns:a16="http://schemas.microsoft.com/office/drawing/2014/main" xmlns="" id="{0460F813-7867-D84D-94AC-A33E9889422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096B3516-901D-1449-B883-9F1ADDCBC816}"/>
              </a:ext>
            </a:extLst>
          </p:cNvPr>
          <p:cNvSpPr>
            <a:spLocks noGrp="1"/>
          </p:cNvSpPr>
          <p:nvPr>
            <p:ph type="sldNum" sz="quarter" idx="12"/>
          </p:nvPr>
        </p:nvSpPr>
        <p:spPr/>
        <p:txBody>
          <a:body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188247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034246F2-537E-2A47-8711-56500117F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6ABF5D67-8A71-7E4A-B954-161FE0970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C7ECB6-D6CC-A740-BA5C-71ACBD16F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8AE11-E914-264D-8202-F21B95CE9632}" type="datetimeFigureOut">
              <a:rPr lang="fr-FR" smtClean="0"/>
              <a:pPr/>
              <a:t>16/03/2022</a:t>
            </a:fld>
            <a:endParaRPr lang="fr-FR" dirty="0"/>
          </a:p>
        </p:txBody>
      </p:sp>
      <p:sp>
        <p:nvSpPr>
          <p:cNvPr id="5" name="Espace réservé du pied de page 4">
            <a:extLst>
              <a:ext uri="{FF2B5EF4-FFF2-40B4-BE49-F238E27FC236}">
                <a16:creationId xmlns:a16="http://schemas.microsoft.com/office/drawing/2014/main" xmlns="" id="{304C540F-B505-894A-B3DC-08928CAF2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xmlns="" id="{A590E875-888D-0C42-A28C-B8CC09D34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F89A7-519B-414C-8810-AC952B7D4EA7}" type="slidenum">
              <a:rPr lang="fr-FR" smtClean="0"/>
              <a:pPr/>
              <a:t>‹N°›</a:t>
            </a:fld>
            <a:endParaRPr lang="fr-FR" dirty="0"/>
          </a:p>
        </p:txBody>
      </p:sp>
    </p:spTree>
    <p:extLst>
      <p:ext uri="{BB962C8B-B14F-4D97-AF65-F5344CB8AC3E}">
        <p14:creationId xmlns:p14="http://schemas.microsoft.com/office/powerpoint/2010/main" xmlns="" val="132007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150530" name="Rectangle 1">
            <a:extLst>
              <a:ext uri="{FF2B5EF4-FFF2-40B4-BE49-F238E27FC236}">
                <a16:creationId xmlns:a16="http://schemas.microsoft.com/office/drawing/2014/main" xmlns="" id="{E98785C9-87B6-1148-B411-27ADE1B91B2F}"/>
              </a:ext>
            </a:extLst>
          </p:cNvPr>
          <p:cNvSpPr>
            <a:spLocks noChangeArrowheads="1"/>
          </p:cNvSpPr>
          <p:nvPr/>
        </p:nvSpPr>
        <p:spPr bwMode="auto">
          <a:xfrm rot="10800000" flipH="1" flipV="1">
            <a:off x="70757" y="383961"/>
            <a:ext cx="11940268"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buSzPct val="100000"/>
            </a:pPr>
            <a:r>
              <a:rPr lang="fr-FR" altLang="fr-FR" sz="3200" b="1" dirty="0">
                <a:solidFill>
                  <a:srgbClr val="1B7E90"/>
                </a:solidFill>
                <a:latin typeface="Industria SolidA" pitchFamily="32" charset="0"/>
              </a:rPr>
              <a:t>Baccalauréat professionnel ASSP</a:t>
            </a:r>
            <a:br>
              <a:rPr lang="fr-FR" altLang="fr-FR" sz="3200" b="1" dirty="0">
                <a:solidFill>
                  <a:srgbClr val="1B7E90"/>
                </a:solidFill>
                <a:latin typeface="Industria SolidA" pitchFamily="32" charset="0"/>
              </a:rPr>
            </a:br>
            <a:r>
              <a:rPr lang="fr-FR" altLang="fr-FR" sz="4400" b="1" dirty="0">
                <a:solidFill>
                  <a:srgbClr val="1B7E90"/>
                </a:solidFill>
                <a:latin typeface="Industria SolidA" pitchFamily="32" charset="0"/>
              </a:rPr>
              <a:t>Accompagnement, Soins et Services à la Personne</a:t>
            </a:r>
          </a:p>
          <a:p>
            <a:pPr algn="ctr" eaLnBrk="1" hangingPunct="1">
              <a:buSzPct val="100000"/>
            </a:pPr>
            <a:r>
              <a:rPr lang="fr-FR" altLang="fr-FR" sz="4400" b="1" dirty="0">
                <a:solidFill>
                  <a:srgbClr val="1B7E90"/>
                </a:solidFill>
                <a:latin typeface="Industria SolidA" pitchFamily="32" charset="0"/>
              </a:rPr>
              <a:t> </a:t>
            </a:r>
          </a:p>
        </p:txBody>
      </p:sp>
      <p:sp>
        <p:nvSpPr>
          <p:cNvPr id="150531" name="ZoneTexte 4">
            <a:extLst>
              <a:ext uri="{FF2B5EF4-FFF2-40B4-BE49-F238E27FC236}">
                <a16:creationId xmlns:a16="http://schemas.microsoft.com/office/drawing/2014/main" xmlns="" id="{203EE901-5CF6-2D4B-990D-FCC278FB202B}"/>
              </a:ext>
            </a:extLst>
          </p:cNvPr>
          <p:cNvSpPr txBox="1">
            <a:spLocks noChangeArrowheads="1"/>
          </p:cNvSpPr>
          <p:nvPr/>
        </p:nvSpPr>
        <p:spPr bwMode="auto">
          <a:xfrm>
            <a:off x="2884834" y="4766603"/>
            <a:ext cx="6650476" cy="109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Bef>
                <a:spcPts val="600"/>
              </a:spcBef>
              <a:buSzPct val="100000"/>
            </a:pPr>
            <a:r>
              <a:rPr lang="fr-FR" altLang="fr-FR" b="1" dirty="0">
                <a:solidFill>
                  <a:srgbClr val="B41450"/>
                </a:solidFill>
                <a:latin typeface="Industria SolidA" pitchFamily="32" charset="0"/>
              </a:rPr>
              <a:t>Lycée Professionnel Arthur Rimbaud</a:t>
            </a:r>
          </a:p>
          <a:p>
            <a:pPr algn="ctr">
              <a:spcBef>
                <a:spcPts val="600"/>
              </a:spcBef>
              <a:buSzPct val="100000"/>
            </a:pPr>
            <a:r>
              <a:rPr lang="fr-FR" altLang="fr-FR" b="1" dirty="0">
                <a:solidFill>
                  <a:srgbClr val="B41450"/>
                </a:solidFill>
                <a:latin typeface="Industria SolidA" pitchFamily="32" charset="0"/>
              </a:rPr>
              <a:t>La Courneuve</a:t>
            </a:r>
          </a:p>
          <a:p>
            <a:pPr algn="ctr">
              <a:spcBef>
                <a:spcPts val="500"/>
              </a:spcBef>
              <a:buSzPct val="100000"/>
            </a:pPr>
            <a:r>
              <a:rPr lang="fr-FR" altLang="fr-FR" sz="2000" b="1" dirty="0">
                <a:solidFill>
                  <a:srgbClr val="B41450"/>
                </a:solidFill>
                <a:latin typeface="Industria SolidA" pitchFamily="32" charset="0"/>
              </a:rPr>
              <a:t>2022</a:t>
            </a:r>
          </a:p>
        </p:txBody>
      </p:sp>
      <p:pic>
        <p:nvPicPr>
          <p:cNvPr id="150532" name="Image 3">
            <a:extLst>
              <a:ext uri="{FF2B5EF4-FFF2-40B4-BE49-F238E27FC236}">
                <a16:creationId xmlns:a16="http://schemas.microsoft.com/office/drawing/2014/main" xmlns="" id="{F9ABCFD1-DFC4-BC42-8D98-76ADF036EA6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40237" y="2506006"/>
            <a:ext cx="3489325" cy="1938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0533" name="ZoneTexte 1">
            <a:extLst>
              <a:ext uri="{FF2B5EF4-FFF2-40B4-BE49-F238E27FC236}">
                <a16:creationId xmlns:a16="http://schemas.microsoft.com/office/drawing/2014/main" xmlns="" id="{C66763E4-9982-BC4A-8722-D93ED95AA04E}"/>
              </a:ext>
            </a:extLst>
          </p:cNvPr>
          <p:cNvSpPr txBox="1">
            <a:spLocks noChangeArrowheads="1"/>
          </p:cNvSpPr>
          <p:nvPr/>
        </p:nvSpPr>
        <p:spPr bwMode="auto">
          <a:xfrm>
            <a:off x="12409488" y="-682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fr-FR" altLang="fr-FR" dirty="0"/>
          </a:p>
        </p:txBody>
      </p:sp>
      <p:sp>
        <p:nvSpPr>
          <p:cNvPr id="2" name="ZoneTexte 1">
            <a:extLst>
              <a:ext uri="{FF2B5EF4-FFF2-40B4-BE49-F238E27FC236}">
                <a16:creationId xmlns:a16="http://schemas.microsoft.com/office/drawing/2014/main" xmlns="" id="{D077FBA9-99AB-C74F-B523-585399F2715D}"/>
              </a:ext>
            </a:extLst>
          </p:cNvPr>
          <p:cNvSpPr txBox="1"/>
          <p:nvPr/>
        </p:nvSpPr>
        <p:spPr>
          <a:xfrm>
            <a:off x="7929563" y="5972175"/>
            <a:ext cx="4157662"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Document réalisé par Mme STRAUSS Psy E.N.</a:t>
            </a:r>
          </a:p>
        </p:txBody>
      </p:sp>
      <p:pic>
        <p:nvPicPr>
          <p:cNvPr id="8" name="Picture 8">
            <a:extLst>
              <a:ext uri="{FF2B5EF4-FFF2-40B4-BE49-F238E27FC236}">
                <a16:creationId xmlns:a16="http://schemas.microsoft.com/office/drawing/2014/main" xmlns="" id="{0AAEA6E7-EC34-F049-B6EA-DA285A5495AE}"/>
              </a:ext>
            </a:extLst>
          </p:cNvPr>
          <p:cNvPicPr>
            <a:picLocks noChangeAspect="1" noChangeArrowheads="1"/>
          </p:cNvPicPr>
          <p:nvPr/>
        </p:nvPicPr>
        <p:blipFill>
          <a:blip r:embed="rId4"/>
          <a:srcRect/>
          <a:stretch>
            <a:fillRect/>
          </a:stretch>
        </p:blipFill>
        <p:spPr bwMode="auto">
          <a:xfrm>
            <a:off x="1290761" y="4621113"/>
            <a:ext cx="2317853" cy="1504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Image 4">
            <a:extLst>
              <a:ext uri="{FF2B5EF4-FFF2-40B4-BE49-F238E27FC236}">
                <a16:creationId xmlns:a16="http://schemas.microsoft.com/office/drawing/2014/main" xmlns="" id="{476DD288-9FE3-3E49-A080-1A632F54351E}"/>
              </a:ext>
            </a:extLst>
          </p:cNvPr>
          <p:cNvPicPr>
            <a:picLocks noChangeAspect="1"/>
          </p:cNvPicPr>
          <p:nvPr/>
        </p:nvPicPr>
        <p:blipFill>
          <a:blip r:embed="rId5"/>
          <a:stretch>
            <a:fillRect/>
          </a:stretch>
        </p:blipFill>
        <p:spPr>
          <a:xfrm>
            <a:off x="331449" y="2230662"/>
            <a:ext cx="2687411" cy="1504950"/>
          </a:xfrm>
          <a:prstGeom prst="rect">
            <a:avLst/>
          </a:prstGeom>
        </p:spPr>
      </p:pic>
      <p:pic>
        <p:nvPicPr>
          <p:cNvPr id="11" name="Image 10">
            <a:extLst>
              <a:ext uri="{FF2B5EF4-FFF2-40B4-BE49-F238E27FC236}">
                <a16:creationId xmlns:a16="http://schemas.microsoft.com/office/drawing/2014/main" xmlns="" id="{008FBC72-C7B4-004E-8FA2-55CF6C49062B}"/>
              </a:ext>
            </a:extLst>
          </p:cNvPr>
          <p:cNvPicPr>
            <a:picLocks noChangeAspect="1"/>
          </p:cNvPicPr>
          <p:nvPr/>
        </p:nvPicPr>
        <p:blipFill>
          <a:blip r:embed="rId6"/>
          <a:stretch>
            <a:fillRect/>
          </a:stretch>
        </p:blipFill>
        <p:spPr>
          <a:xfrm>
            <a:off x="9690653" y="3177846"/>
            <a:ext cx="1830735" cy="1588757"/>
          </a:xfrm>
          <a:prstGeom prst="rect">
            <a:avLst/>
          </a:prstGeom>
        </p:spPr>
      </p:pic>
    </p:spTree>
    <p:extLst>
      <p:ext uri="{BB962C8B-B14F-4D97-AF65-F5344CB8AC3E}">
        <p14:creationId xmlns:p14="http://schemas.microsoft.com/office/powerpoint/2010/main" xmlns="" val="1272460082"/>
      </p:ext>
    </p:extLst>
  </p:cSld>
  <p:clrMapOvr>
    <a:masterClrMapping/>
  </p:clrMapOvr>
  <mc:AlternateContent xmlns:mc="http://schemas.openxmlformats.org/markup-compatibility/2006">
    <mc:Choice xmlns:p14="http://schemas.microsoft.com/office/powerpoint/2010/main" xmlns="" Requires="p14">
      <p:transition p14:dur="0" advClick="0" advTm="2000"/>
    </mc:Choice>
    <mc:Fallback>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1000" fill="hold"/>
                                        <p:tgtEl>
                                          <p:spTgt spid="150532"/>
                                        </p:tgtEl>
                                        <p:attrNameLst>
                                          <p:attrName>ppt_w</p:attrName>
                                        </p:attrNameLst>
                                      </p:cBhvr>
                                      <p:tavLst>
                                        <p:tav tm="0">
                                          <p:val>
                                            <p:strVal val="#ppt_w*0.70"/>
                                          </p:val>
                                        </p:tav>
                                        <p:tav tm="100000">
                                          <p:val>
                                            <p:strVal val="#ppt_w"/>
                                          </p:val>
                                        </p:tav>
                                      </p:tavLst>
                                    </p:anim>
                                    <p:anim calcmode="lin" valueType="num">
                                      <p:cBhvr>
                                        <p:cTn id="8" dur="1000" fill="hold"/>
                                        <p:tgtEl>
                                          <p:spTgt spid="150532"/>
                                        </p:tgtEl>
                                        <p:attrNameLst>
                                          <p:attrName>ppt_h</p:attrName>
                                        </p:attrNameLst>
                                      </p:cBhvr>
                                      <p:tavLst>
                                        <p:tav tm="0">
                                          <p:val>
                                            <p:strVal val="#ppt_h"/>
                                          </p:val>
                                        </p:tav>
                                        <p:tav tm="100000">
                                          <p:val>
                                            <p:strVal val="#ppt_h"/>
                                          </p:val>
                                        </p:tav>
                                      </p:tavLst>
                                    </p:anim>
                                    <p:animEffect transition="in" filter="fade">
                                      <p:cBhvr>
                                        <p:cTn id="9" dur="1000"/>
                                        <p:tgtEl>
                                          <p:spTgt spid="15053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F8"/>
        </a:solidFill>
        <a:effectLst/>
      </p:bgPr>
    </p:bg>
    <p:spTree>
      <p:nvGrpSpPr>
        <p:cNvPr id="1" name=""/>
        <p:cNvGrpSpPr/>
        <p:nvPr/>
      </p:nvGrpSpPr>
      <p:grpSpPr>
        <a:xfrm>
          <a:off x="0" y="0"/>
          <a:ext cx="0" cy="0"/>
          <a:chOff x="0" y="0"/>
          <a:chExt cx="0" cy="0"/>
        </a:xfrm>
      </p:grpSpPr>
      <p:sp>
        <p:nvSpPr>
          <p:cNvPr id="2" name="Explosion 1 1">
            <a:extLst>
              <a:ext uri="{FF2B5EF4-FFF2-40B4-BE49-F238E27FC236}">
                <a16:creationId xmlns:a16="http://schemas.microsoft.com/office/drawing/2014/main" xmlns="" id="{2957B77A-8DD7-8749-911C-29AF873A3FEC}"/>
              </a:ext>
            </a:extLst>
          </p:cNvPr>
          <p:cNvSpPr/>
          <p:nvPr/>
        </p:nvSpPr>
        <p:spPr>
          <a:xfrm>
            <a:off x="800100" y="0"/>
            <a:ext cx="10597244" cy="2498270"/>
          </a:xfrm>
          <a:prstGeom prst="irregularSeal1">
            <a:avLst/>
          </a:prstGeom>
          <a:solidFill>
            <a:srgbClr val="D00A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Pôle 3</a:t>
            </a:r>
            <a:r>
              <a:rPr lang="fr-FR" sz="2800" b="1" dirty="0">
                <a:solidFill>
                  <a:srgbClr val="D00ACA"/>
                </a:solidFill>
                <a:latin typeface="Times New Roman" panose="02020603050405020304" pitchFamily="18" charset="0"/>
                <a:ea typeface="ＭＳ Ｐゴシック" charset="0"/>
                <a:cs typeface="Times New Roman" panose="02020603050405020304" pitchFamily="18" charset="0"/>
              </a:rPr>
              <a:t> </a:t>
            </a: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 travail et communication </a:t>
            </a:r>
          </a:p>
          <a:p>
            <a:pPr algn="ct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en équipe pluri professionnelle</a:t>
            </a:r>
            <a:endParaRPr lang="fr-FR" sz="2400" b="1" dirty="0">
              <a:solidFill>
                <a:srgbClr val="FFC000"/>
              </a:solidFill>
              <a:latin typeface="Times New Roman" panose="02020603050405020304" pitchFamily="18" charset="0"/>
              <a:ea typeface="ＭＳ Ｐゴシック" charset="0"/>
              <a:cs typeface="Times New Roman" panose="02020603050405020304" pitchFamily="18" charset="0"/>
            </a:endParaRPr>
          </a:p>
        </p:txBody>
      </p:sp>
      <p:sp>
        <p:nvSpPr>
          <p:cNvPr id="4" name="ZoneTexte 3">
            <a:extLst>
              <a:ext uri="{FF2B5EF4-FFF2-40B4-BE49-F238E27FC236}">
                <a16:creationId xmlns:a16="http://schemas.microsoft.com/office/drawing/2014/main" xmlns="" id="{FDAFC0DA-BA0D-C34E-8653-8FD96AB865B8}"/>
              </a:ext>
            </a:extLst>
          </p:cNvPr>
          <p:cNvSpPr txBox="1"/>
          <p:nvPr/>
        </p:nvSpPr>
        <p:spPr>
          <a:xfrm>
            <a:off x="620486" y="2645229"/>
            <a:ext cx="12192000" cy="4154984"/>
          </a:xfrm>
          <a:prstGeom prst="rect">
            <a:avLst/>
          </a:prstGeom>
          <a:noFill/>
        </p:spPr>
        <p:txBody>
          <a:bodyPr wrap="square">
            <a:spAutoFit/>
          </a:bodyPr>
          <a:lstStyle/>
          <a:p>
            <a:r>
              <a:rPr lang="fr-FR" sz="2000" b="1" dirty="0">
                <a:solidFill>
                  <a:srgbClr val="7030A0"/>
                </a:solidFill>
                <a:effectLst/>
                <a:latin typeface="Arial" panose="020B0604020202020204" pitchFamily="34" charset="0"/>
                <a:cs typeface="Arial" panose="020B0604020202020204" pitchFamily="34" charset="0"/>
              </a:rPr>
              <a:t>❖</a:t>
            </a:r>
            <a:r>
              <a:rPr lang="fr-FR" sz="2400" b="1" dirty="0">
                <a:solidFill>
                  <a:srgbClr val="7030A0"/>
                </a:solidFill>
                <a:effectLst/>
                <a:latin typeface="Arial" panose="020B0604020202020204" pitchFamily="34" charset="0"/>
                <a:cs typeface="Arial" panose="020B0604020202020204" pitchFamily="34" charset="0"/>
              </a:rPr>
              <a:t> </a:t>
            </a:r>
            <a:r>
              <a:rPr lang="fr-FR" sz="2000" b="1" dirty="0">
                <a:solidFill>
                  <a:srgbClr val="7030A0"/>
                </a:solidFill>
                <a:effectLst/>
                <a:latin typeface="Arial" panose="020B0604020202020204" pitchFamily="34" charset="0"/>
                <a:cs typeface="Arial" panose="020B0604020202020204" pitchFamily="34" charset="0"/>
              </a:rPr>
              <a:t>Gérer ses activités en interagissant avec l’équipe pluriprofessionnelle </a:t>
            </a:r>
          </a:p>
          <a:p>
            <a:r>
              <a:rPr lang="fr-FR" sz="2000" b="1" dirty="0">
                <a:solidFill>
                  <a:srgbClr val="7030A0"/>
                </a:solidFill>
                <a:latin typeface="Arial" panose="020B0604020202020204" pitchFamily="34" charset="0"/>
                <a:cs typeface="Arial" panose="020B0604020202020204" pitchFamily="34" charset="0"/>
              </a:rPr>
              <a:t>    </a:t>
            </a:r>
            <a:r>
              <a:rPr lang="fr-FR" sz="2000" b="1" dirty="0">
                <a:solidFill>
                  <a:srgbClr val="7030A0"/>
                </a:solidFill>
                <a:effectLst/>
                <a:latin typeface="Arial" panose="020B0604020202020204" pitchFamily="34" charset="0"/>
                <a:cs typeface="Arial" panose="020B0604020202020204" pitchFamily="34" charset="0"/>
              </a:rPr>
              <a:t>dans une posture professionnelle adaptée</a:t>
            </a:r>
          </a:p>
          <a:p>
            <a:r>
              <a:rPr lang="fr-FR" sz="2000" b="1" dirty="0">
                <a:latin typeface="Arial" panose="020B0604020202020204" pitchFamily="34" charset="0"/>
                <a:cs typeface="Arial" panose="020B0604020202020204" pitchFamily="34" charset="0"/>
              </a:rPr>
              <a:t/>
            </a:r>
            <a:br>
              <a:rPr lang="fr-FR" sz="2000" b="1" dirty="0">
                <a:latin typeface="Arial" panose="020B0604020202020204" pitchFamily="34" charset="0"/>
                <a:cs typeface="Arial" panose="020B0604020202020204" pitchFamily="34" charset="0"/>
              </a:rPr>
            </a:br>
            <a:r>
              <a:rPr lang="fr-FR" sz="2000" b="1" dirty="0">
                <a:solidFill>
                  <a:schemeClr val="accent5">
                    <a:lumMod val="50000"/>
                  </a:schemeClr>
                </a:solidFill>
                <a:latin typeface="Arial" panose="020B0604020202020204" pitchFamily="34" charset="0"/>
                <a:cs typeface="Arial" panose="020B0604020202020204" pitchFamily="34" charset="0"/>
              </a:rPr>
              <a:t>❖ </a:t>
            </a:r>
            <a:r>
              <a:rPr lang="fr-FR" sz="2000" b="1" dirty="0">
                <a:solidFill>
                  <a:schemeClr val="accent1">
                    <a:lumMod val="75000"/>
                  </a:schemeClr>
                </a:solidFill>
                <a:effectLst/>
                <a:latin typeface="Arial" panose="020B0604020202020204" pitchFamily="34" charset="0"/>
                <a:cs typeface="Arial" panose="020B0604020202020204" pitchFamily="34" charset="0"/>
              </a:rPr>
              <a:t>Traiter et transmettre des informations en intégrant les différents outils </a:t>
            </a:r>
          </a:p>
          <a:p>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a:solidFill>
                  <a:schemeClr val="accent1">
                    <a:lumMod val="75000"/>
                  </a:schemeClr>
                </a:solidFill>
                <a:effectLst/>
                <a:latin typeface="Arial" panose="020B0604020202020204" pitchFamily="34" charset="0"/>
                <a:cs typeface="Arial" panose="020B0604020202020204" pitchFamily="34" charset="0"/>
              </a:rPr>
              <a:t> numériques</a:t>
            </a:r>
          </a:p>
          <a:p>
            <a:r>
              <a:rPr lang="fr-FR" sz="2000" b="1" dirty="0">
                <a:latin typeface="Arial" panose="020B0604020202020204" pitchFamily="34" charset="0"/>
                <a:cs typeface="Arial" panose="020B0604020202020204" pitchFamily="34" charset="0"/>
              </a:rPr>
              <a:t/>
            </a:r>
            <a:br>
              <a:rPr lang="fr-FR" sz="2000" b="1" dirty="0">
                <a:latin typeface="Arial" panose="020B0604020202020204" pitchFamily="34" charset="0"/>
                <a:cs typeface="Arial" panose="020B0604020202020204" pitchFamily="34" charset="0"/>
              </a:rPr>
            </a:br>
            <a:r>
              <a:rPr lang="fr-FR" sz="2000" b="1" dirty="0">
                <a:solidFill>
                  <a:srgbClr val="D00ACA"/>
                </a:solidFill>
                <a:latin typeface="Arial" panose="020B0604020202020204" pitchFamily="34" charset="0"/>
                <a:cs typeface="Arial" panose="020B0604020202020204" pitchFamily="34" charset="0"/>
              </a:rPr>
              <a:t>❖ </a:t>
            </a:r>
            <a:r>
              <a:rPr lang="fr-FR" sz="2000" b="1" dirty="0">
                <a:solidFill>
                  <a:srgbClr val="D00ACA"/>
                </a:solidFill>
                <a:effectLst/>
                <a:latin typeface="Arial" panose="020B0604020202020204" pitchFamily="34" charset="0"/>
                <a:cs typeface="Arial" panose="020B0604020202020204" pitchFamily="34" charset="0"/>
              </a:rPr>
              <a:t>Participer à la démarche qualité </a:t>
            </a:r>
          </a:p>
          <a:p>
            <a:r>
              <a:rPr lang="fr-FR" sz="2000" b="1" dirty="0">
                <a:solidFill>
                  <a:srgbClr val="D00ACA"/>
                </a:solidFill>
                <a:latin typeface="Arial" panose="020B0604020202020204" pitchFamily="34" charset="0"/>
                <a:cs typeface="Arial" panose="020B0604020202020204" pitchFamily="34" charset="0"/>
              </a:rPr>
              <a:t>    </a:t>
            </a:r>
            <a:r>
              <a:rPr lang="fr-FR" sz="2000" b="1" dirty="0">
                <a:solidFill>
                  <a:srgbClr val="D00ACA"/>
                </a:solidFill>
                <a:effectLst/>
                <a:latin typeface="Arial" panose="020B0604020202020204" pitchFamily="34" charset="0"/>
                <a:cs typeface="Arial" panose="020B0604020202020204" pitchFamily="34" charset="0"/>
              </a:rPr>
              <a:t>et à la prévention des risques professionnels</a:t>
            </a:r>
          </a:p>
          <a:p>
            <a:r>
              <a:rPr lang="fr-FR" sz="2000" b="1" dirty="0">
                <a:latin typeface="Arial" panose="020B0604020202020204" pitchFamily="34" charset="0"/>
                <a:cs typeface="Arial" panose="020B0604020202020204" pitchFamily="34" charset="0"/>
              </a:rPr>
              <a:t/>
            </a:r>
            <a:br>
              <a:rPr lang="fr-FR" sz="2000" b="1" dirty="0">
                <a:latin typeface="Arial" panose="020B0604020202020204" pitchFamily="34" charset="0"/>
                <a:cs typeface="Arial" panose="020B0604020202020204" pitchFamily="34" charset="0"/>
              </a:rPr>
            </a:br>
            <a:r>
              <a:rPr lang="fr-FR" sz="2000" b="1" dirty="0">
                <a:solidFill>
                  <a:schemeClr val="accent6">
                    <a:lumMod val="50000"/>
                  </a:schemeClr>
                </a:solidFill>
                <a:latin typeface="Arial" panose="020B0604020202020204" pitchFamily="34" charset="0"/>
                <a:cs typeface="Arial" panose="020B0604020202020204" pitchFamily="34" charset="0"/>
              </a:rPr>
              <a:t>❖ </a:t>
            </a:r>
            <a:r>
              <a:rPr lang="fr-FR" sz="2000" b="1" dirty="0">
                <a:solidFill>
                  <a:schemeClr val="accent6">
                    <a:lumMod val="50000"/>
                  </a:schemeClr>
                </a:solidFill>
                <a:effectLst/>
                <a:latin typeface="Arial" panose="020B0604020202020204" pitchFamily="34" charset="0"/>
                <a:cs typeface="Arial" panose="020B0604020202020204" pitchFamily="34" charset="0"/>
              </a:rPr>
              <a:t>Coordonner et conduire une équipe de bionettoyage</a:t>
            </a:r>
          </a:p>
          <a:p>
            <a:r>
              <a:rPr lang="fr-FR" sz="2000" b="1" dirty="0">
                <a:solidFill>
                  <a:schemeClr val="accent6">
                    <a:lumMod val="50000"/>
                  </a:schemeClr>
                </a:solidFill>
                <a:latin typeface="Arial" panose="020B0604020202020204" pitchFamily="34" charset="0"/>
                <a:cs typeface="Arial" panose="020B0604020202020204" pitchFamily="34" charset="0"/>
              </a:rPr>
              <a:t/>
            </a:r>
            <a:br>
              <a:rPr lang="fr-FR" sz="2000" b="1" dirty="0">
                <a:solidFill>
                  <a:schemeClr val="accent6">
                    <a:lumMod val="50000"/>
                  </a:schemeClr>
                </a:solidFill>
                <a:latin typeface="Arial" panose="020B0604020202020204" pitchFamily="34" charset="0"/>
                <a:cs typeface="Arial" panose="020B0604020202020204" pitchFamily="34" charset="0"/>
              </a:rPr>
            </a:br>
            <a:r>
              <a:rPr lang="fr-FR" sz="2000" b="1" dirty="0">
                <a:solidFill>
                  <a:srgbClr val="FF6838"/>
                </a:solidFill>
                <a:latin typeface="Arial" panose="020B0604020202020204" pitchFamily="34" charset="0"/>
                <a:cs typeface="Arial" panose="020B0604020202020204" pitchFamily="34" charset="0"/>
              </a:rPr>
              <a:t>❖ </a:t>
            </a:r>
            <a:r>
              <a:rPr lang="fr-FR" sz="2000" b="1" dirty="0">
                <a:solidFill>
                  <a:srgbClr val="FF6838"/>
                </a:solidFill>
                <a:effectLst/>
                <a:latin typeface="Arial" panose="020B0604020202020204" pitchFamily="34" charset="0"/>
                <a:cs typeface="Arial" panose="020B0604020202020204" pitchFamily="34" charset="0"/>
              </a:rPr>
              <a:t>Participer à l’accueil, à l’encadrement et à la formation de stagiaires,</a:t>
            </a:r>
          </a:p>
          <a:p>
            <a:r>
              <a:rPr lang="fr-FR" sz="2000" b="1" dirty="0">
                <a:solidFill>
                  <a:srgbClr val="FF6838"/>
                </a:solidFill>
                <a:latin typeface="Arial" panose="020B0604020202020204" pitchFamily="34" charset="0"/>
                <a:cs typeface="Arial" panose="020B0604020202020204" pitchFamily="34" charset="0"/>
              </a:rPr>
              <a:t>   </a:t>
            </a:r>
            <a:r>
              <a:rPr lang="fr-FR" sz="2000" b="1" dirty="0">
                <a:solidFill>
                  <a:srgbClr val="FF6838"/>
                </a:solidFill>
                <a:effectLst/>
                <a:latin typeface="Arial" panose="020B0604020202020204" pitchFamily="34" charset="0"/>
                <a:cs typeface="Arial" panose="020B0604020202020204" pitchFamily="34" charset="0"/>
              </a:rPr>
              <a:t> à l’accueil des nouveaux agents, des bénévoles</a:t>
            </a:r>
            <a:endParaRPr lang="fr-FR" sz="2000" b="1" dirty="0">
              <a:solidFill>
                <a:srgbClr val="FF6838"/>
              </a:solidFill>
              <a:latin typeface="Arial" panose="020B0604020202020204" pitchFamily="34" charset="0"/>
              <a:cs typeface="Arial" panose="020B0604020202020204" pitchFamily="34" charset="0"/>
            </a:endParaRPr>
          </a:p>
        </p:txBody>
      </p:sp>
      <p:pic>
        <p:nvPicPr>
          <p:cNvPr id="6" name="Image 5" descr="Une image contenant flèche&#10;&#10;Description générée automatiquement">
            <a:extLst>
              <a:ext uri="{FF2B5EF4-FFF2-40B4-BE49-F238E27FC236}">
                <a16:creationId xmlns:a16="http://schemas.microsoft.com/office/drawing/2014/main" xmlns="" id="{A5EA6466-920C-A742-AE76-BB759B07B217}"/>
              </a:ext>
            </a:extLst>
          </p:cNvPr>
          <p:cNvPicPr>
            <a:picLocks noChangeAspect="1"/>
          </p:cNvPicPr>
          <p:nvPr/>
        </p:nvPicPr>
        <p:blipFill>
          <a:blip r:embed="rId2"/>
          <a:stretch>
            <a:fillRect/>
          </a:stretch>
        </p:blipFill>
        <p:spPr>
          <a:xfrm>
            <a:off x="7581581" y="5282967"/>
            <a:ext cx="914718" cy="731861"/>
          </a:xfrm>
          <a:prstGeom prst="rect">
            <a:avLst/>
          </a:prstGeom>
        </p:spPr>
      </p:pic>
      <p:pic>
        <p:nvPicPr>
          <p:cNvPr id="8" name="Image 7" descr="Une image contenant texte, graphiques vectoriels, signe&#10;&#10;Description générée automatiquement">
            <a:extLst>
              <a:ext uri="{FF2B5EF4-FFF2-40B4-BE49-F238E27FC236}">
                <a16:creationId xmlns:a16="http://schemas.microsoft.com/office/drawing/2014/main" xmlns="" id="{099C0898-482E-0D40-A744-E9876F290642}"/>
              </a:ext>
            </a:extLst>
          </p:cNvPr>
          <p:cNvPicPr>
            <a:picLocks noChangeAspect="1"/>
          </p:cNvPicPr>
          <p:nvPr/>
        </p:nvPicPr>
        <p:blipFill>
          <a:blip r:embed="rId3"/>
          <a:stretch>
            <a:fillRect/>
          </a:stretch>
        </p:blipFill>
        <p:spPr>
          <a:xfrm>
            <a:off x="9486900" y="1648477"/>
            <a:ext cx="2334986" cy="1699585"/>
          </a:xfrm>
          <a:prstGeom prst="rect">
            <a:avLst/>
          </a:prstGeom>
        </p:spPr>
      </p:pic>
      <p:pic>
        <p:nvPicPr>
          <p:cNvPr id="10" name="Image 9" descr="Une image contenant texte, horloge&#10;&#10;Description générée automatiquement">
            <a:extLst>
              <a:ext uri="{FF2B5EF4-FFF2-40B4-BE49-F238E27FC236}">
                <a16:creationId xmlns:a16="http://schemas.microsoft.com/office/drawing/2014/main" xmlns="" id="{40F4A63B-9655-BC42-BDB2-A47985CD0D10}"/>
              </a:ext>
            </a:extLst>
          </p:cNvPr>
          <p:cNvPicPr>
            <a:picLocks noChangeAspect="1"/>
          </p:cNvPicPr>
          <p:nvPr/>
        </p:nvPicPr>
        <p:blipFill>
          <a:blip r:embed="rId4"/>
          <a:stretch>
            <a:fillRect/>
          </a:stretch>
        </p:blipFill>
        <p:spPr>
          <a:xfrm>
            <a:off x="9704616" y="3509939"/>
            <a:ext cx="1464127" cy="887795"/>
          </a:xfrm>
          <a:prstGeom prst="rect">
            <a:avLst/>
          </a:prstGeom>
        </p:spPr>
      </p:pic>
      <p:pic>
        <p:nvPicPr>
          <p:cNvPr id="12" name="Image 11" descr="Une image contenant texte, tableau blanc&#10;&#10;Description générée automatiquement">
            <a:extLst>
              <a:ext uri="{FF2B5EF4-FFF2-40B4-BE49-F238E27FC236}">
                <a16:creationId xmlns:a16="http://schemas.microsoft.com/office/drawing/2014/main" xmlns="" id="{D6E82DC3-6E31-4941-A604-CE5E511AF74B}"/>
              </a:ext>
            </a:extLst>
          </p:cNvPr>
          <p:cNvPicPr>
            <a:picLocks noChangeAspect="1"/>
          </p:cNvPicPr>
          <p:nvPr/>
        </p:nvPicPr>
        <p:blipFill>
          <a:blip r:embed="rId5"/>
          <a:stretch>
            <a:fillRect/>
          </a:stretch>
        </p:blipFill>
        <p:spPr>
          <a:xfrm>
            <a:off x="9285513" y="5804327"/>
            <a:ext cx="2737759" cy="731861"/>
          </a:xfrm>
          <a:prstGeom prst="rect">
            <a:avLst/>
          </a:prstGeom>
        </p:spPr>
      </p:pic>
      <p:pic>
        <p:nvPicPr>
          <p:cNvPr id="14" name="Image 13">
            <a:extLst>
              <a:ext uri="{FF2B5EF4-FFF2-40B4-BE49-F238E27FC236}">
                <a16:creationId xmlns:a16="http://schemas.microsoft.com/office/drawing/2014/main" xmlns="" id="{76A71612-1EF8-9740-824B-D79D818334B7}"/>
              </a:ext>
            </a:extLst>
          </p:cNvPr>
          <p:cNvPicPr>
            <a:picLocks noChangeAspect="1"/>
          </p:cNvPicPr>
          <p:nvPr/>
        </p:nvPicPr>
        <p:blipFill>
          <a:blip r:embed="rId6"/>
          <a:stretch>
            <a:fillRect/>
          </a:stretch>
        </p:blipFill>
        <p:spPr>
          <a:xfrm>
            <a:off x="6562539" y="4163786"/>
            <a:ext cx="1267863" cy="854290"/>
          </a:xfrm>
          <a:prstGeom prst="rect">
            <a:avLst/>
          </a:prstGeom>
        </p:spPr>
      </p:pic>
    </p:spTree>
    <p:extLst>
      <p:ext uri="{BB962C8B-B14F-4D97-AF65-F5344CB8AC3E}">
        <p14:creationId xmlns:p14="http://schemas.microsoft.com/office/powerpoint/2010/main" xmlns="" val="224029372"/>
      </p:ext>
    </p:extLst>
  </p:cSld>
  <p:clrMapOvr>
    <a:masterClrMapping/>
  </p:clrMapOvr>
  <p:transition spd="slow" advTm="5000">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A81FF">
            <a:alpha val="20392"/>
          </a:srgbClr>
        </a:solidFill>
        <a:effectLst/>
      </p:bgPr>
    </p:bg>
    <p:spTree>
      <p:nvGrpSpPr>
        <p:cNvPr id="1" name=""/>
        <p:cNvGrpSpPr/>
        <p:nvPr/>
      </p:nvGrpSpPr>
      <p:grpSpPr>
        <a:xfrm>
          <a:off x="0" y="0"/>
          <a:ext cx="0" cy="0"/>
          <a:chOff x="0" y="0"/>
          <a:chExt cx="0" cy="0"/>
        </a:xfrm>
      </p:grpSpPr>
      <p:sp>
        <p:nvSpPr>
          <p:cNvPr id="2" name="Explosion 1 1">
            <a:extLst>
              <a:ext uri="{FF2B5EF4-FFF2-40B4-BE49-F238E27FC236}">
                <a16:creationId xmlns:a16="http://schemas.microsoft.com/office/drawing/2014/main" xmlns="" id="{D4422C9A-9CF1-2C47-9533-F5C84A8F09EC}"/>
              </a:ext>
            </a:extLst>
          </p:cNvPr>
          <p:cNvSpPr/>
          <p:nvPr/>
        </p:nvSpPr>
        <p:spPr>
          <a:xfrm>
            <a:off x="800100" y="0"/>
            <a:ext cx="10597244" cy="2498270"/>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400" b="1" dirty="0">
                <a:solidFill>
                  <a:srgbClr val="FFC000"/>
                </a:solidFill>
                <a:latin typeface="Times New Roman" panose="02020603050405020304" pitchFamily="18" charset="0"/>
                <a:ea typeface="ＭＳ Ｐゴシック" charset="0"/>
                <a:cs typeface="Times New Roman" panose="02020603050405020304" pitchFamily="18" charset="0"/>
              </a:rPr>
              <a:t>Pôle 4</a:t>
            </a:r>
            <a:r>
              <a:rPr lang="fr-FR" sz="2400" b="1" dirty="0">
                <a:solidFill>
                  <a:srgbClr val="D00ACA"/>
                </a:solidFill>
                <a:latin typeface="Times New Roman" panose="02020603050405020304" pitchFamily="18" charset="0"/>
                <a:ea typeface="ＭＳ Ｐゴシック" charset="0"/>
                <a:cs typeface="Times New Roman" panose="02020603050405020304" pitchFamily="18" charset="0"/>
              </a:rPr>
              <a:t> </a:t>
            </a:r>
            <a:r>
              <a:rPr lang="fr-FR" sz="2400" b="1" dirty="0">
                <a:solidFill>
                  <a:srgbClr val="FFC000"/>
                </a:solidFill>
                <a:latin typeface="Times New Roman" panose="02020603050405020304" pitchFamily="18" charset="0"/>
                <a:ea typeface="ＭＳ Ｐゴシック" charset="0"/>
                <a:cs typeface="Times New Roman" panose="02020603050405020304" pitchFamily="18" charset="0"/>
              </a:rPr>
              <a:t>:  réalisation d’actions d’éducation à la santé pour un public ciblé dans un contexte donné</a:t>
            </a:r>
          </a:p>
        </p:txBody>
      </p:sp>
      <p:sp>
        <p:nvSpPr>
          <p:cNvPr id="4" name="ZoneTexte 3">
            <a:extLst>
              <a:ext uri="{FF2B5EF4-FFF2-40B4-BE49-F238E27FC236}">
                <a16:creationId xmlns:a16="http://schemas.microsoft.com/office/drawing/2014/main" xmlns="" id="{C9FA3B3D-1E54-6A45-A50B-D46C1A07F5CD}"/>
              </a:ext>
            </a:extLst>
          </p:cNvPr>
          <p:cNvSpPr txBox="1"/>
          <p:nvPr/>
        </p:nvSpPr>
        <p:spPr>
          <a:xfrm>
            <a:off x="941613" y="3020903"/>
            <a:ext cx="10597244" cy="2739211"/>
          </a:xfrm>
          <a:prstGeom prst="rect">
            <a:avLst/>
          </a:prstGeom>
          <a:noFill/>
        </p:spPr>
        <p:txBody>
          <a:bodyPr wrap="square">
            <a:spAutoFit/>
          </a:bodyPr>
          <a:lstStyle/>
          <a:p>
            <a:r>
              <a:rPr lang="fr-FR" sz="2800" b="1" dirty="0">
                <a:solidFill>
                  <a:srgbClr val="D00ACA"/>
                </a:solidFill>
                <a:effectLst/>
                <a:latin typeface="Times New Roman" panose="02020603050405020304" pitchFamily="18" charset="0"/>
                <a:cs typeface="Times New Roman" panose="02020603050405020304" pitchFamily="18" charset="0"/>
              </a:rPr>
              <a:t>🔎</a:t>
            </a:r>
            <a:r>
              <a:rPr lang="fr-FR" sz="2400" b="1" dirty="0">
                <a:solidFill>
                  <a:srgbClr val="D00ACA"/>
                </a:solidFill>
                <a:effectLst/>
                <a:latin typeface="Times New Roman" panose="02020603050405020304" pitchFamily="18" charset="0"/>
                <a:cs typeface="Times New Roman" panose="02020603050405020304" pitchFamily="18" charset="0"/>
              </a:rPr>
              <a:t> Analyser les besoins du public</a:t>
            </a:r>
          </a:p>
          <a:p>
            <a:endParaRPr lang="fr-FR" sz="2400" b="1" dirty="0">
              <a:effectLst/>
              <a:latin typeface="Times New Roman" panose="02020603050405020304" pitchFamily="18" charset="0"/>
              <a:cs typeface="Times New Roman" panose="02020603050405020304" pitchFamily="18" charset="0"/>
            </a:endParaRPr>
          </a:p>
          <a:p>
            <a:r>
              <a:rPr lang="fr-FR" sz="2400" b="1" dirty="0">
                <a:effectLst/>
                <a:latin typeface="Times New Roman" panose="02020603050405020304" pitchFamily="18" charset="0"/>
                <a:cs typeface="Times New Roman" panose="02020603050405020304" pitchFamily="18" charset="0"/>
              </a:rPr>
              <a:t/>
            </a:r>
            <a:br>
              <a:rPr lang="fr-FR" sz="2400" b="1" dirty="0">
                <a:effectLst/>
                <a:latin typeface="Times New Roman" panose="02020603050405020304" pitchFamily="18" charset="0"/>
                <a:cs typeface="Times New Roman" panose="02020603050405020304" pitchFamily="18" charset="0"/>
              </a:rPr>
            </a:br>
            <a:r>
              <a:rPr lang="fr-FR" sz="2400" b="1" dirty="0">
                <a:effectLst/>
                <a:latin typeface="Times New Roman" panose="02020603050405020304" pitchFamily="18" charset="0"/>
                <a:cs typeface="Times New Roman" panose="02020603050405020304" pitchFamily="18" charset="0"/>
              </a:rPr>
              <a:t>🧰 </a:t>
            </a:r>
            <a:r>
              <a:rPr lang="fr-FR" sz="2400" b="1" dirty="0">
                <a:solidFill>
                  <a:schemeClr val="accent5">
                    <a:lumMod val="50000"/>
                  </a:schemeClr>
                </a:solidFill>
                <a:effectLst/>
                <a:latin typeface="Times New Roman" panose="02020603050405020304" pitchFamily="18" charset="0"/>
                <a:cs typeface="Times New Roman" panose="02020603050405020304" pitchFamily="18" charset="0"/>
              </a:rPr>
              <a:t>Concevoir une action d’éducation à la santé</a:t>
            </a:r>
          </a:p>
          <a:p>
            <a:endParaRPr lang="fr-FR" sz="2400" b="1" dirty="0">
              <a:effectLst/>
              <a:latin typeface="Times New Roman" panose="02020603050405020304" pitchFamily="18" charset="0"/>
              <a:cs typeface="Times New Roman" panose="02020603050405020304" pitchFamily="18" charset="0"/>
            </a:endParaRPr>
          </a:p>
          <a:p>
            <a:r>
              <a:rPr lang="fr-FR" sz="2400" b="1" dirty="0">
                <a:effectLst/>
                <a:latin typeface="Times New Roman" panose="02020603050405020304" pitchFamily="18" charset="0"/>
                <a:cs typeface="Times New Roman" panose="02020603050405020304" pitchFamily="18" charset="0"/>
              </a:rPr>
              <a:t/>
            </a:r>
            <a:br>
              <a:rPr lang="fr-FR" sz="2400" b="1" dirty="0">
                <a:effectLst/>
                <a:latin typeface="Times New Roman" panose="02020603050405020304" pitchFamily="18" charset="0"/>
                <a:cs typeface="Times New Roman" panose="02020603050405020304" pitchFamily="18" charset="0"/>
              </a:rPr>
            </a:br>
            <a:r>
              <a:rPr lang="fr-FR" sz="2400" b="1" dirty="0">
                <a:effectLst/>
                <a:latin typeface="Times New Roman" panose="02020603050405020304" pitchFamily="18" charset="0"/>
                <a:cs typeface="Times New Roman" panose="02020603050405020304" pitchFamily="18" charset="0"/>
              </a:rPr>
              <a:t>📌 </a:t>
            </a:r>
            <a:r>
              <a:rPr lang="fr-FR" sz="2400" b="1" dirty="0">
                <a:solidFill>
                  <a:schemeClr val="accent6">
                    <a:lumMod val="75000"/>
                  </a:schemeClr>
                </a:solidFill>
                <a:effectLst/>
                <a:latin typeface="Times New Roman" panose="02020603050405020304" pitchFamily="18" charset="0"/>
                <a:cs typeface="Times New Roman" panose="02020603050405020304" pitchFamily="18" charset="0"/>
              </a:rPr>
              <a:t>Mettre en œuvre et évaluer l’action d’éducation à la santé </a:t>
            </a:r>
          </a:p>
        </p:txBody>
      </p:sp>
      <p:pic>
        <p:nvPicPr>
          <p:cNvPr id="8" name="Image 7" descr="Une image contenant texte, journal&#10;&#10;Description générée automatiquement">
            <a:extLst>
              <a:ext uri="{FF2B5EF4-FFF2-40B4-BE49-F238E27FC236}">
                <a16:creationId xmlns:a16="http://schemas.microsoft.com/office/drawing/2014/main" xmlns="" id="{2AE3C5B7-4736-0F4F-91B2-DAB22AF9B442}"/>
              </a:ext>
            </a:extLst>
          </p:cNvPr>
          <p:cNvPicPr>
            <a:picLocks noChangeAspect="1"/>
          </p:cNvPicPr>
          <p:nvPr/>
        </p:nvPicPr>
        <p:blipFill>
          <a:blip r:embed="rId2"/>
          <a:stretch>
            <a:fillRect/>
          </a:stretch>
        </p:blipFill>
        <p:spPr>
          <a:xfrm>
            <a:off x="7445829" y="3429000"/>
            <a:ext cx="4093028" cy="1264557"/>
          </a:xfrm>
          <a:prstGeom prst="rect">
            <a:avLst/>
          </a:prstGeom>
        </p:spPr>
      </p:pic>
      <p:pic>
        <p:nvPicPr>
          <p:cNvPr id="10" name="Image 9">
            <a:extLst>
              <a:ext uri="{FF2B5EF4-FFF2-40B4-BE49-F238E27FC236}">
                <a16:creationId xmlns:a16="http://schemas.microsoft.com/office/drawing/2014/main" xmlns="" id="{E64B2682-047E-9E4C-BFA0-14BF6A3FA7BC}"/>
              </a:ext>
            </a:extLst>
          </p:cNvPr>
          <p:cNvPicPr>
            <a:picLocks noChangeAspect="1"/>
          </p:cNvPicPr>
          <p:nvPr/>
        </p:nvPicPr>
        <p:blipFill>
          <a:blip r:embed="rId3"/>
          <a:stretch>
            <a:fillRect/>
          </a:stretch>
        </p:blipFill>
        <p:spPr>
          <a:xfrm>
            <a:off x="9194727" y="5008734"/>
            <a:ext cx="2699729" cy="1311609"/>
          </a:xfrm>
          <a:prstGeom prst="rect">
            <a:avLst/>
          </a:prstGeom>
        </p:spPr>
      </p:pic>
    </p:spTree>
    <p:extLst>
      <p:ext uri="{BB962C8B-B14F-4D97-AF65-F5344CB8AC3E}">
        <p14:creationId xmlns:p14="http://schemas.microsoft.com/office/powerpoint/2010/main" xmlns="" val="2857491134"/>
      </p:ext>
    </p:extLst>
  </p:cSld>
  <p:clrMapOvr>
    <a:masterClrMapping/>
  </p:clrMapOvr>
  <p:transition spd="slow" advTm="5000">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DAFF"/>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12</a:t>
            </a:fld>
            <a:endParaRPr lang="fr-FR" dirty="0"/>
          </a:p>
        </p:txBody>
      </p:sp>
      <p:sp>
        <p:nvSpPr>
          <p:cNvPr id="3" name="Titre 6"/>
          <p:cNvSpPr txBox="1">
            <a:spLocks/>
          </p:cNvSpPr>
          <p:nvPr/>
        </p:nvSpPr>
        <p:spPr>
          <a:xfrm>
            <a:off x="2324997" y="1128157"/>
            <a:ext cx="8248000" cy="4488873"/>
          </a:xfrm>
          <a:prstGeom prst="rect">
            <a:avLst/>
          </a:prstGeom>
        </p:spPr>
        <p:txBody>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1400" dirty="0"/>
              <a:t>	</a:t>
            </a:r>
            <a:endParaRPr lang="fr-FR" sz="1400" b="1" dirty="0"/>
          </a:p>
        </p:txBody>
      </p:sp>
      <p:sp>
        <p:nvSpPr>
          <p:cNvPr id="4" name="Titre 6"/>
          <p:cNvSpPr txBox="1">
            <a:spLocks/>
          </p:cNvSpPr>
          <p:nvPr/>
        </p:nvSpPr>
        <p:spPr>
          <a:xfrm>
            <a:off x="0" y="1"/>
            <a:ext cx="12191999" cy="923330"/>
          </a:xfrm>
          <a:prstGeom prst="rect">
            <a:avLst/>
          </a:prstGeom>
        </p:spPr>
        <p:txBody>
          <a:bodyPr wrap="square" tIns="0" rIns="72000" bIns="0">
            <a:sp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2400" b="1" dirty="0">
                <a:solidFill>
                  <a:srgbClr val="7030A0"/>
                </a:solidFill>
                <a:latin typeface="Times New Roman" panose="02020603050405020304" pitchFamily="18" charset="0"/>
                <a:cs typeface="Times New Roman" panose="02020603050405020304" pitchFamily="18" charset="0"/>
              </a:rPr>
              <a:t>Bloc 1 </a:t>
            </a:r>
            <a:endParaRPr lang="fr-FR" sz="1800" b="1" dirty="0">
              <a:latin typeface="Times New Roman" panose="02020603050405020304" pitchFamily="18" charset="0"/>
              <a:cs typeface="Times New Roman" panose="02020603050405020304" pitchFamily="18" charset="0"/>
            </a:endParaRPr>
          </a:p>
          <a:p>
            <a:r>
              <a:rPr lang="fr-FR" sz="1800" b="1" dirty="0">
                <a:solidFill>
                  <a:srgbClr val="7030A0"/>
                </a:solidFill>
                <a:latin typeface="Times New Roman" panose="02020603050405020304" pitchFamily="18" charset="0"/>
                <a:cs typeface="Times New Roman" panose="02020603050405020304" pitchFamily="18" charset="0"/>
              </a:rPr>
              <a:t>Exemples de compétences </a:t>
            </a:r>
          </a:p>
          <a:p>
            <a:r>
              <a:rPr lang="fr-FR" sz="1800" b="1" dirty="0">
                <a:solidFill>
                  <a:srgbClr val="7030A0"/>
                </a:solidFill>
                <a:latin typeface="Times New Roman" panose="02020603050405020304" pitchFamily="18" charset="0"/>
                <a:cs typeface="Times New Roman" panose="02020603050405020304" pitchFamily="18" charset="0"/>
              </a:rPr>
              <a:t>à développer</a:t>
            </a:r>
          </a:p>
        </p:txBody>
      </p:sp>
      <p:sp>
        <p:nvSpPr>
          <p:cNvPr id="5" name="Rectangle : coins arrondis 4">
            <a:extLst>
              <a:ext uri="{FF2B5EF4-FFF2-40B4-BE49-F238E27FC236}">
                <a16:creationId xmlns:a16="http://schemas.microsoft.com/office/drawing/2014/main" xmlns="" id="{78FD733C-6415-2A44-8EDD-50E42ED03194}"/>
              </a:ext>
            </a:extLst>
          </p:cNvPr>
          <p:cNvSpPr/>
          <p:nvPr/>
        </p:nvSpPr>
        <p:spPr>
          <a:xfrm>
            <a:off x="0" y="1173767"/>
            <a:ext cx="4947557" cy="102097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fr-FR" sz="2000" b="1" dirty="0">
                <a:solidFill>
                  <a:schemeClr val="tx1"/>
                </a:solidFill>
                <a:latin typeface="Times New Roman" panose="02020603050405020304" pitchFamily="18" charset="0"/>
                <a:cs typeface="Times New Roman" panose="02020603050405020304" pitchFamily="18" charset="0"/>
              </a:rPr>
              <a:t>Accueillir, communiquer avec la personne, sa famille, son entourage </a:t>
            </a:r>
          </a:p>
        </p:txBody>
      </p:sp>
      <p:sp>
        <p:nvSpPr>
          <p:cNvPr id="6" name="Rectangle : coins arrondis 5">
            <a:extLst>
              <a:ext uri="{FF2B5EF4-FFF2-40B4-BE49-F238E27FC236}">
                <a16:creationId xmlns:a16="http://schemas.microsoft.com/office/drawing/2014/main" xmlns="" id="{10C99492-04E7-8248-B5FB-08543172A2C6}"/>
              </a:ext>
            </a:extLst>
          </p:cNvPr>
          <p:cNvSpPr/>
          <p:nvPr/>
        </p:nvSpPr>
        <p:spPr>
          <a:xfrm>
            <a:off x="-1" y="2658848"/>
            <a:ext cx="4947539" cy="200440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latin typeface="Times New Roman" panose="02020603050405020304" pitchFamily="18" charset="0"/>
                <a:cs typeface="Times New Roman" panose="02020603050405020304" pitchFamily="18" charset="0"/>
              </a:rPr>
              <a:t>Participer à la conception, au suivi, à la mise en œuvre et à l’évaluation du projet individualisé, du projet de vie, en lien avec </a:t>
            </a:r>
          </a:p>
          <a:p>
            <a:r>
              <a:rPr lang="fr-FR" sz="2000" dirty="0">
                <a:latin typeface="Times New Roman" panose="02020603050405020304" pitchFamily="18" charset="0"/>
                <a:cs typeface="Times New Roman" panose="02020603050405020304" pitchFamily="18" charset="0"/>
              </a:rPr>
              <a:t>l ’équipe pluriprofessionnelle</a:t>
            </a:r>
          </a:p>
        </p:txBody>
      </p:sp>
      <p:sp>
        <p:nvSpPr>
          <p:cNvPr id="7" name="Rectangle : coins arrondis 6">
            <a:extLst>
              <a:ext uri="{FF2B5EF4-FFF2-40B4-BE49-F238E27FC236}">
                <a16:creationId xmlns:a16="http://schemas.microsoft.com/office/drawing/2014/main" xmlns="" id="{DBF7B59C-FEFD-6B4F-AAD9-BF1E9E96AA1B}"/>
              </a:ext>
            </a:extLst>
          </p:cNvPr>
          <p:cNvSpPr/>
          <p:nvPr/>
        </p:nvSpPr>
        <p:spPr>
          <a:xfrm>
            <a:off x="7528" y="5001267"/>
            <a:ext cx="4940010" cy="1428092"/>
          </a:xfrm>
          <a:prstGeom prst="roundRect">
            <a:avLst/>
          </a:prstGeom>
          <a:solidFill>
            <a:srgbClr val="FF8D2A"/>
          </a:solidFill>
          <a:ln>
            <a:solidFill>
              <a:srgbClr val="FF8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Concevoir et mettre en œuvre des activités d’acquisition ou de maintien de l’autonomie et de la vie sociale pour une personne ou un groupe</a:t>
            </a:r>
          </a:p>
        </p:txBody>
      </p:sp>
      <p:sp>
        <p:nvSpPr>
          <p:cNvPr id="8" name="Flèche vers la droite 7">
            <a:extLst>
              <a:ext uri="{FF2B5EF4-FFF2-40B4-BE49-F238E27FC236}">
                <a16:creationId xmlns:a16="http://schemas.microsoft.com/office/drawing/2014/main" xmlns="" id="{6C8B85D0-85D5-6243-9CD2-2668502AF3BD}"/>
              </a:ext>
            </a:extLst>
          </p:cNvPr>
          <p:cNvSpPr/>
          <p:nvPr/>
        </p:nvSpPr>
        <p:spPr>
          <a:xfrm>
            <a:off x="4947557" y="1470874"/>
            <a:ext cx="331915" cy="484632"/>
          </a:xfrm>
          <a:prstGeom prst="rightArrow">
            <a:avLst>
              <a:gd name="adj1" fmla="val 5000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xmlns="" id="{54A8C0C6-3614-7241-AD57-DF94793E838B}"/>
              </a:ext>
            </a:extLst>
          </p:cNvPr>
          <p:cNvSpPr/>
          <p:nvPr/>
        </p:nvSpPr>
        <p:spPr>
          <a:xfrm>
            <a:off x="5279472" y="865414"/>
            <a:ext cx="6912527" cy="1793435"/>
          </a:xfrm>
          <a:prstGeom prst="roundRect">
            <a:avLst/>
          </a:prstGeom>
          <a:solidFill>
            <a:schemeClr val="accent6">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Créer une situation d’échange, favoriser le dialogue, l’expression de la personne, la coopération de la famille et l’entourage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Recueillir et analyser les attentes...</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Adapter sa réponse en fonction des attitudes et comportements de la ou des personnes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Présenter le service ou la structure .....</a:t>
            </a:r>
          </a:p>
          <a:p>
            <a:pPr marL="285750" indent="-285750">
              <a:buFont typeface="Wingdings" pitchFamily="2" charset="2"/>
              <a:buChar char="ü"/>
            </a:pPr>
            <a:endParaRPr lang="fr-FR" sz="1600" dirty="0">
              <a:effectLst/>
              <a:latin typeface="Times New Roman" panose="02020603050405020304" pitchFamily="18" charset="0"/>
              <a:cs typeface="Times New Roman" panose="02020603050405020304" pitchFamily="18" charset="0"/>
            </a:endParaRPr>
          </a:p>
        </p:txBody>
      </p:sp>
      <p:sp>
        <p:nvSpPr>
          <p:cNvPr id="10" name="Flèche vers la droite 9">
            <a:extLst>
              <a:ext uri="{FF2B5EF4-FFF2-40B4-BE49-F238E27FC236}">
                <a16:creationId xmlns:a16="http://schemas.microsoft.com/office/drawing/2014/main" xmlns="" id="{3465626C-DF38-4144-91D8-537DAB07B237}"/>
              </a:ext>
            </a:extLst>
          </p:cNvPr>
          <p:cNvSpPr/>
          <p:nvPr/>
        </p:nvSpPr>
        <p:spPr>
          <a:xfrm>
            <a:off x="4947548" y="3543952"/>
            <a:ext cx="33191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xmlns="" id="{AE4029C8-13E7-D647-94F5-9AEE1E6F0481}"/>
              </a:ext>
            </a:extLst>
          </p:cNvPr>
          <p:cNvSpPr/>
          <p:nvPr/>
        </p:nvSpPr>
        <p:spPr>
          <a:xfrm>
            <a:off x="5279472" y="2808515"/>
            <a:ext cx="6912525" cy="1728648"/>
          </a:xfrm>
          <a:prstGeom prst="roundRect">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Recueillir auprès de la personne et de son entourage ses attentes, ses habitudes de vie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Identifier et repérer les besoins, évaluer les potentialités de la personne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Contribuer aux échanges lors d’une réunion de travail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Co-établir un bilan de la situation et déterminer les priorités avec la personne, son entourage, l’équipe pluriprofessionnelle ...</a:t>
            </a:r>
          </a:p>
          <a:p>
            <a:pPr marL="285750" indent="-285750">
              <a:buFont typeface="Wingdings" pitchFamily="2" charset="2"/>
              <a:buChar char="ü"/>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endParaRPr lang="fr-FR" sz="1600" dirty="0">
              <a:effectLst/>
            </a:endParaRPr>
          </a:p>
        </p:txBody>
      </p:sp>
      <p:sp>
        <p:nvSpPr>
          <p:cNvPr id="13" name="Flèche vers la droite 12">
            <a:extLst>
              <a:ext uri="{FF2B5EF4-FFF2-40B4-BE49-F238E27FC236}">
                <a16:creationId xmlns:a16="http://schemas.microsoft.com/office/drawing/2014/main" xmlns="" id="{06D1191B-8FE4-6248-9556-69EC6BCF7E14}"/>
              </a:ext>
            </a:extLst>
          </p:cNvPr>
          <p:cNvSpPr/>
          <p:nvPr/>
        </p:nvSpPr>
        <p:spPr>
          <a:xfrm>
            <a:off x="4947549" y="5429505"/>
            <a:ext cx="331914" cy="484632"/>
          </a:xfrm>
          <a:prstGeom prst="rightArrow">
            <a:avLst/>
          </a:prstGeom>
          <a:solidFill>
            <a:srgbClr val="FF6838"/>
          </a:solidFill>
          <a:ln>
            <a:solidFill>
              <a:srgbClr val="FF6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xmlns="" id="{C378E1AF-2864-0845-9B27-17C013919484}"/>
              </a:ext>
            </a:extLst>
          </p:cNvPr>
          <p:cNvSpPr/>
          <p:nvPr/>
        </p:nvSpPr>
        <p:spPr>
          <a:xfrm>
            <a:off x="5279464" y="5022603"/>
            <a:ext cx="6912534" cy="1479529"/>
          </a:xfrm>
          <a:prstGeom prst="roundRect">
            <a:avLst/>
          </a:prstGeom>
          <a:solidFill>
            <a:schemeClr val="accent2">
              <a:lumMod val="20000"/>
              <a:lumOff val="80000"/>
            </a:schemeClr>
          </a:solidFill>
          <a:ln>
            <a:solidFill>
              <a:srgbClr val="FF8D2A"/>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Choisir une ou des activités pour une personne, un groupe</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 Conduire et évaluer une activité individuelle ou de groupe (vie quotidienne, éveil, loisirs, maintien de la vie sociale) </a:t>
            </a:r>
          </a:p>
          <a:p>
            <a:pPr marL="285750" indent="-285750">
              <a:buFont typeface="Wingdings" pitchFamily="2" charset="2"/>
              <a:buChar char="ü"/>
            </a:pPr>
            <a:r>
              <a:rPr lang="fr-FR" sz="1600" b="1" dirty="0">
                <a:solidFill>
                  <a:srgbClr val="7030A0"/>
                </a:solidFill>
                <a:latin typeface="Times New Roman" panose="02020603050405020304" pitchFamily="18" charset="0"/>
                <a:cs typeface="Times New Roman" panose="02020603050405020304" pitchFamily="18" charset="0"/>
              </a:rPr>
              <a:t>Accompagner à l’utilisation des équipe ments numériques et domotiques </a:t>
            </a:r>
          </a:p>
          <a:p>
            <a:pPr marL="285750" indent="-285750">
              <a:buFont typeface="Wingdings" pitchFamily="2" charset="2"/>
              <a:buChar char="ü"/>
            </a:pPr>
            <a:endParaRPr lang="fr-FR" sz="1600" dirty="0">
              <a:latin typeface="Times New Roman" panose="02020603050405020304" pitchFamily="18" charset="0"/>
              <a:cs typeface="Times New Roman" panose="02020603050405020304" pitchFamily="18" charset="0"/>
            </a:endParaRPr>
          </a:p>
        </p:txBody>
      </p:sp>
      <p:sp>
        <p:nvSpPr>
          <p:cNvPr id="15" name="Rectangle : coins arrondis 14">
            <a:extLst>
              <a:ext uri="{FF2B5EF4-FFF2-40B4-BE49-F238E27FC236}">
                <a16:creationId xmlns:a16="http://schemas.microsoft.com/office/drawing/2014/main" xmlns="" id="{0B519511-F684-2D43-B541-D1E8E6F263C8}"/>
              </a:ext>
            </a:extLst>
          </p:cNvPr>
          <p:cNvSpPr/>
          <p:nvPr/>
        </p:nvSpPr>
        <p:spPr>
          <a:xfrm>
            <a:off x="2775856" y="1"/>
            <a:ext cx="9416143" cy="717826"/>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Times New Roman" panose="02020603050405020304" pitchFamily="18" charset="0"/>
                <a:cs typeface="Times New Roman" panose="02020603050405020304" pitchFamily="18" charset="0"/>
              </a:rPr>
              <a:t>Accompagner la personne dans une approche globale et individualisée </a:t>
            </a:r>
          </a:p>
        </p:txBody>
      </p:sp>
    </p:spTree>
    <p:extLst>
      <p:ext uri="{BB962C8B-B14F-4D97-AF65-F5344CB8AC3E}">
        <p14:creationId xmlns:p14="http://schemas.microsoft.com/office/powerpoint/2010/main" xmlns="" val="3832070484"/>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F8"/>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F9B76E46-70F7-014A-B695-A01F71283970}"/>
              </a:ext>
            </a:extLst>
          </p:cNvPr>
          <p:cNvSpPr/>
          <p:nvPr/>
        </p:nvSpPr>
        <p:spPr>
          <a:xfrm>
            <a:off x="1189264" y="0"/>
            <a:ext cx="9813471" cy="717826"/>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Times New Roman" panose="02020603050405020304" pitchFamily="18" charset="0"/>
                <a:cs typeface="Times New Roman" panose="02020603050405020304" pitchFamily="18" charset="0"/>
              </a:rPr>
              <a:t>Accompagner la personne dans une approche globale et individualisée </a:t>
            </a:r>
          </a:p>
        </p:txBody>
      </p:sp>
      <p:sp>
        <p:nvSpPr>
          <p:cNvPr id="3" name="ZoneTexte 2">
            <a:extLst>
              <a:ext uri="{FF2B5EF4-FFF2-40B4-BE49-F238E27FC236}">
                <a16:creationId xmlns:a16="http://schemas.microsoft.com/office/drawing/2014/main" xmlns="" id="{7CE1A6B4-F46A-2444-9CE6-96244BAC5707}"/>
              </a:ext>
            </a:extLst>
          </p:cNvPr>
          <p:cNvSpPr txBox="1"/>
          <p:nvPr/>
        </p:nvSpPr>
        <p:spPr>
          <a:xfrm>
            <a:off x="178333" y="1158697"/>
            <a:ext cx="11835332" cy="5078313"/>
          </a:xfrm>
          <a:prstGeom prst="rect">
            <a:avLst/>
          </a:prstGeom>
          <a:noFill/>
          <a:ln w="57150">
            <a:solidFill>
              <a:srgbClr val="92D050"/>
            </a:solidFill>
          </a:ln>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Bloc 1 : Savoirs associés :</a:t>
            </a:r>
          </a:p>
          <a:p>
            <a:pPr algn="ctr"/>
            <a:endParaRPr lang="fr-FR" sz="2400" b="1" dirty="0">
              <a:latin typeface="Times New Roman" panose="02020603050405020304" pitchFamily="18" charset="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Techniques professionnelles </a:t>
            </a:r>
            <a:r>
              <a:rPr lang="fr-FR" sz="2400" b="1" dirty="0">
                <a:latin typeface="Times New Roman" panose="02020603050405020304" pitchFamily="18" charset="0"/>
                <a:cs typeface="Times New Roman" panose="02020603050405020304" pitchFamily="18" charset="0"/>
              </a:rPr>
              <a:t>: 🩺 </a:t>
            </a:r>
            <a:r>
              <a:rPr lang="fr-FR" dirty="0">
                <a:cs typeface="Times New Roman" panose="02020603050405020304" pitchFamily="18" charset="0"/>
              </a:rPr>
              <a:t> </a:t>
            </a:r>
            <a:r>
              <a:rPr lang="fr-FR" b="1" i="1" dirty="0">
                <a:solidFill>
                  <a:srgbClr val="7030A0"/>
                </a:solidFill>
                <a:cs typeface="Times New Roman" panose="02020603050405020304" pitchFamily="18" charset="0"/>
              </a:rPr>
              <a:t>L’accompagnement de la personne  (Approche professionnelle de la personne</a:t>
            </a:r>
          </a:p>
          <a:p>
            <a:r>
              <a:rPr lang="fr-FR" b="1" i="1" dirty="0">
                <a:solidFill>
                  <a:srgbClr val="7030A0"/>
                </a:solidFill>
                <a:cs typeface="Times New Roman" panose="02020603050405020304" pitchFamily="18" charset="0"/>
              </a:rPr>
              <a:t>                                                                                  atteinte de démences séniles, conception et évaluation du projet  </a:t>
            </a:r>
          </a:p>
          <a:p>
            <a:r>
              <a:rPr lang="fr-FR" b="1" i="1" dirty="0">
                <a:solidFill>
                  <a:srgbClr val="7030A0"/>
                </a:solidFill>
                <a:cs typeface="Times New Roman" panose="02020603050405020304" pitchFamily="18" charset="0"/>
              </a:rPr>
              <a:t>                                                                                  individualisé,  conduite d’activités.....)</a:t>
            </a:r>
          </a:p>
          <a:p>
            <a:r>
              <a:rPr lang="fr-FR" i="1" dirty="0">
                <a:solidFill>
                  <a:srgbClr val="7030A0"/>
                </a:solidFill>
                <a:cs typeface="Times New Roman" panose="02020603050405020304" pitchFamily="18" charset="0"/>
              </a:rPr>
              <a:t>                                                                         ✏️    </a:t>
            </a:r>
            <a:r>
              <a:rPr lang="fr-FR" b="1" i="1" dirty="0">
                <a:solidFill>
                  <a:srgbClr val="7030A0"/>
                </a:solidFill>
                <a:cs typeface="Times New Roman" panose="02020603050405020304" pitchFamily="18" charset="0"/>
              </a:rPr>
              <a:t>La communication professionnelle en lien avec l’accompagnement</a:t>
            </a:r>
          </a:p>
          <a:p>
            <a:endParaRPr lang="fr-FR" b="1" i="1" dirty="0">
              <a:solidFill>
                <a:srgbClr val="7030A0"/>
              </a:solidFill>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Nutrition – Alimentation </a:t>
            </a:r>
            <a:r>
              <a:rPr lang="fr-FR" sz="2400" b="1" dirty="0">
                <a:latin typeface="Times New Roman" panose="02020603050405020304" pitchFamily="18" charset="0"/>
                <a:cs typeface="Times New Roman" panose="02020603050405020304" pitchFamily="18" charset="0"/>
              </a:rPr>
              <a:t>: </a:t>
            </a:r>
            <a:r>
              <a:rPr lang="fr-FR" b="1" i="1" dirty="0">
                <a:solidFill>
                  <a:schemeClr val="accent6">
                    <a:lumMod val="75000"/>
                  </a:schemeClr>
                </a:solidFill>
                <a:cs typeface="Times New Roman" panose="02020603050405020304" pitchFamily="18" charset="0"/>
              </a:rPr>
              <a:t>Les allergies les intolérances...</a:t>
            </a:r>
          </a:p>
          <a:p>
            <a:endParaRPr lang="fr-FR" b="1" i="1" dirty="0">
              <a:solidFill>
                <a:schemeClr val="accent6">
                  <a:lumMod val="75000"/>
                </a:schemeClr>
              </a:solidFill>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Sciences médicosociales </a:t>
            </a:r>
            <a:r>
              <a:rPr lang="fr-FR" sz="2400" b="1" dirty="0">
                <a:latin typeface="Times New Roman" panose="02020603050405020304" pitchFamily="18" charset="0"/>
                <a:cs typeface="Times New Roman" panose="02020603050405020304" pitchFamily="18" charset="0"/>
              </a:rPr>
              <a:t>:</a:t>
            </a:r>
            <a:r>
              <a:rPr lang="fr-FR" sz="2400" b="1" i="1" dirty="0">
                <a:solidFill>
                  <a:srgbClr val="D00ACA"/>
                </a:solidFill>
                <a:latin typeface="Times New Roman" panose="02020603050405020304" pitchFamily="18" charset="0"/>
                <a:cs typeface="Times New Roman" panose="02020603050405020304" pitchFamily="18" charset="0"/>
              </a:rPr>
              <a:t> </a:t>
            </a:r>
            <a:r>
              <a:rPr lang="fr-FR" b="1" i="1" dirty="0">
                <a:solidFill>
                  <a:srgbClr val="D00ACA"/>
                </a:solidFill>
              </a:rPr>
              <a:t>Les besoins et attentes de la personne, les rythmes de vie, la politique de santé publique</a:t>
            </a:r>
          </a:p>
          <a:p>
            <a:r>
              <a:rPr lang="fr-FR" b="1" i="1" dirty="0">
                <a:solidFill>
                  <a:srgbClr val="D00ACA"/>
                </a:solidFill>
              </a:rPr>
              <a:t>                                                               et la législation sociale, le maintien à domicile, l’enfant, la personne âgée, la personne</a:t>
            </a:r>
          </a:p>
          <a:p>
            <a:r>
              <a:rPr lang="fr-FR" b="1" i="1" dirty="0">
                <a:solidFill>
                  <a:srgbClr val="D00ACA"/>
                </a:solidFill>
              </a:rPr>
              <a:t>                                                               handicapée, la personne malade, la personne majeure vulnérable, la bientraitance, la</a:t>
            </a:r>
          </a:p>
          <a:p>
            <a:r>
              <a:rPr lang="fr-FR" b="1" i="1" dirty="0">
                <a:solidFill>
                  <a:srgbClr val="D00ACA"/>
                </a:solidFill>
              </a:rPr>
              <a:t>                                                               maltraitance, le projet individualisé ou personnalisé, le projet de vie, le projet</a:t>
            </a:r>
          </a:p>
          <a:p>
            <a:r>
              <a:rPr lang="fr-FR" b="1" i="1" dirty="0">
                <a:solidFill>
                  <a:srgbClr val="D00ACA"/>
                </a:solidFill>
              </a:rPr>
              <a:t>                                                               d’accompagnement, la relation personne aidante/personne aidée</a:t>
            </a:r>
          </a:p>
          <a:p>
            <a:endParaRPr lang="fr-FR" b="1" i="1" dirty="0">
              <a:solidFill>
                <a:srgbClr val="D00ACA"/>
              </a:solidFill>
            </a:endParaRPr>
          </a:p>
          <a:p>
            <a:r>
              <a:rPr lang="fr-FR" sz="2400" b="1" dirty="0">
                <a:highlight>
                  <a:srgbClr val="FFFF00"/>
                </a:highlight>
                <a:latin typeface="Times New Roman" panose="02020603050405020304" pitchFamily="18" charset="0"/>
                <a:cs typeface="Times New Roman" panose="02020603050405020304" pitchFamily="18" charset="0"/>
              </a:rPr>
              <a:t>Biologie-physiopathologie</a:t>
            </a:r>
            <a:r>
              <a:rPr lang="fr-FR" sz="2400" b="1" dirty="0">
                <a:latin typeface="Times New Roman" panose="02020603050405020304" pitchFamily="18" charset="0"/>
                <a:cs typeface="Times New Roman" panose="02020603050405020304" pitchFamily="18" charset="0"/>
              </a:rPr>
              <a:t> : </a:t>
            </a:r>
            <a:r>
              <a:rPr lang="fr-FR" sz="2400" b="1" i="1" dirty="0">
                <a:solidFill>
                  <a:srgbClr val="0070C0"/>
                </a:solidFill>
                <a:latin typeface="Times New Roman" panose="02020603050405020304" pitchFamily="18" charset="0"/>
                <a:cs typeface="Times New Roman" panose="02020603050405020304" pitchFamily="18" charset="0"/>
              </a:rPr>
              <a:t> </a:t>
            </a:r>
            <a:r>
              <a:rPr lang="fr-FR" b="1" i="1" dirty="0">
                <a:solidFill>
                  <a:srgbClr val="0070C0"/>
                </a:solidFill>
                <a:cs typeface="Times New Roman" panose="02020603050405020304" pitchFamily="18" charset="0"/>
              </a:rPr>
              <a:t>L’appareil cardiovasculaire, la glycémie et les diabètes, l’œil</a:t>
            </a:r>
            <a:r>
              <a:rPr lang="fr-FR" sz="2400" b="1" i="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254514597"/>
      </p:ext>
    </p:extLst>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0E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4CF526D-8F73-6946-87BE-8141CF2DDBD7}"/>
              </a:ext>
            </a:extLst>
          </p:cNvPr>
          <p:cNvSpPr txBox="1"/>
          <p:nvPr/>
        </p:nvSpPr>
        <p:spPr>
          <a:xfrm>
            <a:off x="0" y="0"/>
            <a:ext cx="2775856" cy="1015663"/>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Bloc 2 </a:t>
            </a:r>
            <a:endParaRPr lang="fr-FR" sz="1800" b="1" dirty="0">
              <a:latin typeface="Times New Roman" panose="02020603050405020304" pitchFamily="18" charset="0"/>
              <a:cs typeface="Times New Roman" panose="02020603050405020304" pitchFamily="18" charset="0"/>
            </a:endParaRPr>
          </a:p>
          <a:p>
            <a:r>
              <a:rPr lang="fr-FR" sz="1800" b="1" dirty="0">
                <a:solidFill>
                  <a:srgbClr val="7030A0"/>
                </a:solidFill>
                <a:latin typeface="Times New Roman" panose="02020603050405020304" pitchFamily="18" charset="0"/>
                <a:cs typeface="Times New Roman" panose="02020603050405020304" pitchFamily="18" charset="0"/>
              </a:rPr>
              <a:t>Exemples de compétences </a:t>
            </a:r>
          </a:p>
          <a:p>
            <a:r>
              <a:rPr lang="fr-FR" sz="1800" b="1" dirty="0">
                <a:solidFill>
                  <a:srgbClr val="7030A0"/>
                </a:solidFill>
                <a:latin typeface="Times New Roman" panose="02020603050405020304" pitchFamily="18" charset="0"/>
                <a:cs typeface="Times New Roman" panose="02020603050405020304" pitchFamily="18" charset="0"/>
              </a:rPr>
              <a:t>à développer</a:t>
            </a:r>
          </a:p>
        </p:txBody>
      </p:sp>
      <p:sp>
        <p:nvSpPr>
          <p:cNvPr id="4" name="Rectangle : coins arrondis 3">
            <a:extLst>
              <a:ext uri="{FF2B5EF4-FFF2-40B4-BE49-F238E27FC236}">
                <a16:creationId xmlns:a16="http://schemas.microsoft.com/office/drawing/2014/main" xmlns="" id="{9B3609C2-C055-A943-8A3A-EAE5B2C891ED}"/>
              </a:ext>
            </a:extLst>
          </p:cNvPr>
          <p:cNvSpPr/>
          <p:nvPr/>
        </p:nvSpPr>
        <p:spPr>
          <a:xfrm>
            <a:off x="2775856" y="1"/>
            <a:ext cx="9416143" cy="669470"/>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cs typeface="Times New Roman" panose="02020603050405020304" pitchFamily="18" charset="0"/>
              </a:rPr>
              <a:t>Intervention auprès de la personne lors des soins d’hygiène, de confort et de sécurité, dans les activités de la vie quotidienne</a:t>
            </a:r>
          </a:p>
        </p:txBody>
      </p:sp>
      <p:sp>
        <p:nvSpPr>
          <p:cNvPr id="5" name="Rectangle : coins arrondis 4">
            <a:extLst>
              <a:ext uri="{FF2B5EF4-FFF2-40B4-BE49-F238E27FC236}">
                <a16:creationId xmlns:a16="http://schemas.microsoft.com/office/drawing/2014/main" xmlns="" id="{A8D4BEAF-2C18-0A43-996F-31AF5E6C3C88}"/>
              </a:ext>
            </a:extLst>
          </p:cNvPr>
          <p:cNvSpPr/>
          <p:nvPr/>
        </p:nvSpPr>
        <p:spPr>
          <a:xfrm>
            <a:off x="1" y="1014879"/>
            <a:ext cx="4465066" cy="102097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Réaliser les activités liées à l’hygiène, au confort de la personne et à la sécurisation </a:t>
            </a:r>
            <a:endParaRPr lang="fr-FR" sz="2000" dirty="0">
              <a:solidFill>
                <a:schemeClr val="tx1"/>
              </a:solidFill>
            </a:endParaRPr>
          </a:p>
        </p:txBody>
      </p:sp>
      <p:sp>
        <p:nvSpPr>
          <p:cNvPr id="6" name="Rectangle : coins arrondis 5">
            <a:extLst>
              <a:ext uri="{FF2B5EF4-FFF2-40B4-BE49-F238E27FC236}">
                <a16:creationId xmlns:a16="http://schemas.microsoft.com/office/drawing/2014/main" xmlns="" id="{56FD46E0-ABFA-6D4F-98E3-81025A6E9380}"/>
              </a:ext>
            </a:extLst>
          </p:cNvPr>
          <p:cNvSpPr/>
          <p:nvPr/>
        </p:nvSpPr>
        <p:spPr>
          <a:xfrm>
            <a:off x="-1" y="2594143"/>
            <a:ext cx="4465067" cy="11953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cs typeface="Times New Roman" panose="02020603050405020304" pitchFamily="18" charset="0"/>
              </a:rPr>
              <a:t>Surveiller l’état de santé de la personne et intervenir en conséquence</a:t>
            </a:r>
          </a:p>
        </p:txBody>
      </p:sp>
      <p:sp>
        <p:nvSpPr>
          <p:cNvPr id="7" name="Rectangle : coins arrondis 6">
            <a:extLst>
              <a:ext uri="{FF2B5EF4-FFF2-40B4-BE49-F238E27FC236}">
                <a16:creationId xmlns:a16="http://schemas.microsoft.com/office/drawing/2014/main" xmlns="" id="{EEB1E7C9-BE92-2046-8BDC-152C66DF60B7}"/>
              </a:ext>
            </a:extLst>
          </p:cNvPr>
          <p:cNvSpPr/>
          <p:nvPr/>
        </p:nvSpPr>
        <p:spPr>
          <a:xfrm>
            <a:off x="1" y="4250644"/>
            <a:ext cx="4465066" cy="1159742"/>
          </a:xfrm>
          <a:prstGeom prst="roundRect">
            <a:avLst/>
          </a:prstGeom>
          <a:solidFill>
            <a:srgbClr val="FF8D2A"/>
          </a:solidFill>
          <a:ln>
            <a:solidFill>
              <a:srgbClr val="FF8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Assurer </a:t>
            </a:r>
            <a:r>
              <a:rPr lang="fr-FR" b="1" dirty="0">
                <a:solidFill>
                  <a:schemeClr val="tx1"/>
                </a:solidFill>
              </a:rPr>
              <a:t>l’hygiène de l’environnement </a:t>
            </a:r>
            <a:r>
              <a:rPr lang="fr-FR" dirty="0">
                <a:solidFill>
                  <a:schemeClr val="tx1"/>
                </a:solidFill>
              </a:rPr>
              <a:t>proche de la personne et veiller au bon état du fonctionnement du lit, des aides techniques, des dispositifs médicaux...</a:t>
            </a:r>
          </a:p>
        </p:txBody>
      </p:sp>
      <p:sp>
        <p:nvSpPr>
          <p:cNvPr id="8" name="Rectangle : coins arrondis 7">
            <a:extLst>
              <a:ext uri="{FF2B5EF4-FFF2-40B4-BE49-F238E27FC236}">
                <a16:creationId xmlns:a16="http://schemas.microsoft.com/office/drawing/2014/main" xmlns="" id="{A1051189-2539-0F4A-924A-F63ED9EAEFEA}"/>
              </a:ext>
            </a:extLst>
          </p:cNvPr>
          <p:cNvSpPr/>
          <p:nvPr/>
        </p:nvSpPr>
        <p:spPr>
          <a:xfrm>
            <a:off x="0" y="5617030"/>
            <a:ext cx="4465066" cy="1128156"/>
          </a:xfrm>
          <a:prstGeom prst="roundRect">
            <a:avLst/>
          </a:prstGeom>
          <a:solidFill>
            <a:srgbClr val="BA8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 Distribuer des repas équilibrés conformes aux besoins de la personne. Installer la personne et accompagner la prise de repas</a:t>
            </a:r>
          </a:p>
        </p:txBody>
      </p:sp>
      <p:sp>
        <p:nvSpPr>
          <p:cNvPr id="9" name="Flèche vers la droite 8">
            <a:extLst>
              <a:ext uri="{FF2B5EF4-FFF2-40B4-BE49-F238E27FC236}">
                <a16:creationId xmlns:a16="http://schemas.microsoft.com/office/drawing/2014/main" xmlns="" id="{3D9CE3DF-300A-C043-8EE5-A1629EDE9BF9}"/>
              </a:ext>
            </a:extLst>
          </p:cNvPr>
          <p:cNvSpPr/>
          <p:nvPr/>
        </p:nvSpPr>
        <p:spPr>
          <a:xfrm>
            <a:off x="4465066" y="1325998"/>
            <a:ext cx="2945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vers la droite 9">
            <a:extLst>
              <a:ext uri="{FF2B5EF4-FFF2-40B4-BE49-F238E27FC236}">
                <a16:creationId xmlns:a16="http://schemas.microsoft.com/office/drawing/2014/main" xmlns="" id="{3EC8EB53-DF19-6748-8529-8E1AF2482A14}"/>
              </a:ext>
            </a:extLst>
          </p:cNvPr>
          <p:cNvSpPr/>
          <p:nvPr/>
        </p:nvSpPr>
        <p:spPr>
          <a:xfrm>
            <a:off x="4465084" y="2944368"/>
            <a:ext cx="294522"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vers la droite 10">
            <a:extLst>
              <a:ext uri="{FF2B5EF4-FFF2-40B4-BE49-F238E27FC236}">
                <a16:creationId xmlns:a16="http://schemas.microsoft.com/office/drawing/2014/main" xmlns="" id="{5AAC55EF-7DD3-BB4D-A674-38C6C7952B30}"/>
              </a:ext>
            </a:extLst>
          </p:cNvPr>
          <p:cNvSpPr/>
          <p:nvPr/>
        </p:nvSpPr>
        <p:spPr>
          <a:xfrm>
            <a:off x="4474453" y="4564701"/>
            <a:ext cx="347095" cy="5316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6838"/>
              </a:solidFill>
            </a:endParaRPr>
          </a:p>
        </p:txBody>
      </p:sp>
      <p:sp>
        <p:nvSpPr>
          <p:cNvPr id="12" name="Flèche vers la droite 11">
            <a:extLst>
              <a:ext uri="{FF2B5EF4-FFF2-40B4-BE49-F238E27FC236}">
                <a16:creationId xmlns:a16="http://schemas.microsoft.com/office/drawing/2014/main" xmlns="" id="{149BB9E1-4E17-6E41-9636-9B93223C5D6A}"/>
              </a:ext>
            </a:extLst>
          </p:cNvPr>
          <p:cNvSpPr/>
          <p:nvPr/>
        </p:nvSpPr>
        <p:spPr>
          <a:xfrm>
            <a:off x="4481556" y="5888040"/>
            <a:ext cx="316764" cy="484632"/>
          </a:xfrm>
          <a:prstGeom prst="rightArrow">
            <a:avLst/>
          </a:prstGeom>
          <a:solidFill>
            <a:srgbClr val="BA8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xmlns="" id="{FBA08B9B-97AC-C545-BEDD-B1B22B897E6A}"/>
              </a:ext>
            </a:extLst>
          </p:cNvPr>
          <p:cNvSpPr/>
          <p:nvPr/>
        </p:nvSpPr>
        <p:spPr>
          <a:xfrm>
            <a:off x="4759606" y="727644"/>
            <a:ext cx="7395395" cy="1646483"/>
          </a:xfrm>
          <a:prstGeom prst="roundRect">
            <a:avLst>
              <a:gd name="adj" fmla="val 14666"/>
            </a:avLst>
          </a:prstGeom>
          <a:solidFill>
            <a:schemeClr val="accent6">
              <a:lumMod val="20000"/>
              <a:lumOff val="8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Observer le comportement de l’enfant ou de la personne, son environnement</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Réaliser des soins d’hygiène corporelle de l’adulte, en fonction du d° d’autonomie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Réaliser des soins d’hygiène corporelle auprès de l’enfant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Assurer la réfection complète ou incomplète du lit (occupé ou inoccupé́)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Accompagner l’habillage, le déshabillage de la personne aux divers âges de la vie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Accompagner la mobilité́ de la personne aidée (adulte / enfant) ......</a:t>
            </a: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xmlns="" id="{5B4F670E-6868-754A-A994-57FB8CF26F8A}"/>
              </a:ext>
            </a:extLst>
          </p:cNvPr>
          <p:cNvSpPr/>
          <p:nvPr/>
        </p:nvSpPr>
        <p:spPr>
          <a:xfrm>
            <a:off x="4798320" y="2477622"/>
            <a:ext cx="7356681" cy="1735213"/>
          </a:xfrm>
          <a:prstGeom prst="roundRect">
            <a:avLst>
              <a:gd name="adj" fmla="val 12643"/>
            </a:avLst>
          </a:prstGeom>
          <a:solidFill>
            <a:schemeClr val="accent1">
              <a:lumMod val="20000"/>
              <a:lumOff val="80000"/>
            </a:schemeClr>
          </a:solidFill>
          <a:ln w="3492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Observer la personne : conscience, respiration, douleur, , selles, urines...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Observer le comportement de la personne, repérer les signes de détresse </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Participer au raisonnement clinique en lien avec l’équipe pluriprofessionnelle</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 Evaluer le caractère urgent d’une situation, agir en conséquence...</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Mesurer certains paramètres vitaux, transcrire les différents éléments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Aider à la prise de médicaments...</a:t>
            </a: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p:txBody>
      </p:sp>
      <p:sp>
        <p:nvSpPr>
          <p:cNvPr id="15" name="Rectangle : coins arrondis 14">
            <a:extLst>
              <a:ext uri="{FF2B5EF4-FFF2-40B4-BE49-F238E27FC236}">
                <a16:creationId xmlns:a16="http://schemas.microsoft.com/office/drawing/2014/main" xmlns="" id="{451B935B-F9DE-E740-9917-D5219362A505}"/>
              </a:ext>
            </a:extLst>
          </p:cNvPr>
          <p:cNvSpPr/>
          <p:nvPr/>
        </p:nvSpPr>
        <p:spPr>
          <a:xfrm>
            <a:off x="4821549" y="4564700"/>
            <a:ext cx="7333452" cy="684637"/>
          </a:xfrm>
          <a:prstGeom prst="roundRect">
            <a:avLst>
              <a:gd name="adj" fmla="val 18197"/>
            </a:avLst>
          </a:prstGeom>
          <a:solidFill>
            <a:schemeClr val="accent2">
              <a:lumMod val="20000"/>
              <a:lumOff val="80000"/>
            </a:schemeClr>
          </a:solidFill>
          <a:ln>
            <a:solidFill>
              <a:srgbClr val="FF6838"/>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Entretenir les locaux collectifs, l‘environnement proche de la personne</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Entretenir et décontaminer la chambre après le départ d’un patient infecté</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Trier et acheminer le linge et les déchets.....</a:t>
            </a:r>
          </a:p>
        </p:txBody>
      </p:sp>
      <p:sp>
        <p:nvSpPr>
          <p:cNvPr id="16" name="Rectangle : coins arrondis 15">
            <a:extLst>
              <a:ext uri="{FF2B5EF4-FFF2-40B4-BE49-F238E27FC236}">
                <a16:creationId xmlns:a16="http://schemas.microsoft.com/office/drawing/2014/main" xmlns="" id="{4CAD2822-E4E7-5B48-95B4-776FA6CF5C80}"/>
              </a:ext>
            </a:extLst>
          </p:cNvPr>
          <p:cNvSpPr/>
          <p:nvPr/>
        </p:nvSpPr>
        <p:spPr>
          <a:xfrm>
            <a:off x="4901731" y="5601202"/>
            <a:ext cx="7290267" cy="1143984"/>
          </a:xfrm>
          <a:prstGeom prst="roundRect">
            <a:avLst/>
          </a:prstGeom>
          <a:solidFill>
            <a:srgbClr val="DED8FF"/>
          </a:solidFill>
          <a:ln>
            <a:solidFill>
              <a:srgbClr val="7A81FF"/>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Maintenir ou remettre en température des préparations alimentaires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Organiser et distribuer collations ou repas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Installer l’enfant, la ou l es personnes pour le repas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Accompagner la prise de repas</a:t>
            </a:r>
          </a:p>
        </p:txBody>
      </p:sp>
    </p:spTree>
    <p:extLst>
      <p:ext uri="{BB962C8B-B14F-4D97-AF65-F5344CB8AC3E}">
        <p14:creationId xmlns:p14="http://schemas.microsoft.com/office/powerpoint/2010/main" xmlns="" val="708719801"/>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F8"/>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F9B76E46-70F7-014A-B695-A01F71283970}"/>
              </a:ext>
            </a:extLst>
          </p:cNvPr>
          <p:cNvSpPr/>
          <p:nvPr/>
        </p:nvSpPr>
        <p:spPr>
          <a:xfrm>
            <a:off x="215154" y="0"/>
            <a:ext cx="11761694" cy="717826"/>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cs typeface="Times New Roman" panose="02020603050405020304" pitchFamily="18" charset="0"/>
              </a:rPr>
              <a:t>Intervention auprès de la personne </a:t>
            </a:r>
          </a:p>
          <a:p>
            <a:pPr algn="ctr"/>
            <a:r>
              <a:rPr lang="fr-FR" sz="2400" b="1" dirty="0">
                <a:cs typeface="Times New Roman" panose="02020603050405020304" pitchFamily="18" charset="0"/>
              </a:rPr>
              <a:t>lors des soins d’hygiène, de confort et de sécurité, dans les activités de la vie quotidienne</a:t>
            </a:r>
          </a:p>
        </p:txBody>
      </p:sp>
      <p:sp>
        <p:nvSpPr>
          <p:cNvPr id="3" name="ZoneTexte 2">
            <a:extLst>
              <a:ext uri="{FF2B5EF4-FFF2-40B4-BE49-F238E27FC236}">
                <a16:creationId xmlns:a16="http://schemas.microsoft.com/office/drawing/2014/main" xmlns="" id="{7CE1A6B4-F46A-2444-9CE6-96244BAC5707}"/>
              </a:ext>
            </a:extLst>
          </p:cNvPr>
          <p:cNvSpPr txBox="1"/>
          <p:nvPr/>
        </p:nvSpPr>
        <p:spPr>
          <a:xfrm>
            <a:off x="215154" y="1213008"/>
            <a:ext cx="11835331" cy="4431983"/>
          </a:xfrm>
          <a:prstGeom prst="rect">
            <a:avLst/>
          </a:prstGeom>
          <a:noFill/>
          <a:ln w="57150">
            <a:solidFill>
              <a:srgbClr val="92D050"/>
            </a:solidFill>
          </a:ln>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Bloc 2 : Savoirs associés :</a:t>
            </a:r>
          </a:p>
          <a:p>
            <a:pPr algn="ctr"/>
            <a:endParaRPr lang="fr-FR" sz="2400" b="1" dirty="0">
              <a:latin typeface="Times New Roman" panose="02020603050405020304" pitchFamily="18" charset="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Techniques professionnelles </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L’hygiène professionnelle, l’entretien de l’environnement proche de la personne</a:t>
            </a:r>
          </a:p>
          <a:p>
            <a:r>
              <a:rPr lang="fr-FR" b="1" dirty="0">
                <a:cs typeface="Times New Roman" panose="02020603050405020304" pitchFamily="18" charset="0"/>
              </a:rPr>
              <a:t>				    les techniques de service de repas, le techniques de soins d’hygiène et de</a:t>
            </a:r>
          </a:p>
          <a:p>
            <a:r>
              <a:rPr lang="fr-FR" b="1" dirty="0">
                <a:cs typeface="Times New Roman" panose="02020603050405020304" pitchFamily="18" charset="0"/>
              </a:rPr>
              <a:t>				    confort, la surveillance de l’état de santé</a:t>
            </a:r>
          </a:p>
          <a:p>
            <a:endParaRPr lang="fr-FR" b="1" dirty="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Nutrition – Alimentation </a:t>
            </a:r>
            <a:r>
              <a:rPr lang="fr-FR" sz="2400" b="1" dirty="0">
                <a:latin typeface="Times New Roman" panose="02020603050405020304" pitchFamily="18" charset="0"/>
                <a:cs typeface="Times New Roman" panose="02020603050405020304" pitchFamily="18" charset="0"/>
              </a:rPr>
              <a:t>: </a:t>
            </a:r>
            <a:r>
              <a:rPr lang="fr-FR" b="1" i="1" dirty="0">
                <a:solidFill>
                  <a:schemeClr val="accent6">
                    <a:lumMod val="75000"/>
                  </a:schemeClr>
                </a:solidFill>
                <a:cs typeface="Times New Roman" panose="02020603050405020304" pitchFamily="18" charset="0"/>
              </a:rPr>
              <a:t>Les indications alimentaires, le comportement et les habitudes alimentaires et la</a:t>
            </a:r>
          </a:p>
          <a:p>
            <a:r>
              <a:rPr lang="fr-FR" b="1" i="1" dirty="0">
                <a:solidFill>
                  <a:schemeClr val="accent6">
                    <a:lumMod val="75000"/>
                  </a:schemeClr>
                </a:solidFill>
                <a:cs typeface="Times New Roman" panose="02020603050405020304" pitchFamily="18" charset="0"/>
              </a:rPr>
              <a:t>			              qualité sanitaire des aliments		</a:t>
            </a:r>
          </a:p>
          <a:p>
            <a:endParaRPr lang="fr-FR" b="1" i="1" dirty="0">
              <a:solidFill>
                <a:schemeClr val="accent6">
                  <a:lumMod val="75000"/>
                </a:schemeClr>
              </a:solidFill>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Sciences médicosociales </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La personnes âgée, la personne malade, la fin de vie et la mort</a:t>
            </a:r>
          </a:p>
          <a:p>
            <a:endParaRPr lang="fr-FR" sz="2400" b="1" dirty="0">
              <a:latin typeface="Times New Roman" panose="02020603050405020304" pitchFamily="18" charset="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Biologie-physiopathologie</a:t>
            </a:r>
            <a:r>
              <a:rPr lang="fr-FR" sz="2400" b="1" dirty="0">
                <a:latin typeface="Times New Roman" panose="02020603050405020304" pitchFamily="18" charset="0"/>
                <a:cs typeface="Times New Roman" panose="02020603050405020304" pitchFamily="18" charset="0"/>
              </a:rPr>
              <a:t> : </a:t>
            </a:r>
            <a:r>
              <a:rPr lang="fr-FR" b="1" dirty="0">
                <a:solidFill>
                  <a:schemeClr val="accent6">
                    <a:lumMod val="75000"/>
                  </a:schemeClr>
                </a:solidFill>
                <a:cs typeface="Times New Roman" panose="02020603050405020304" pitchFamily="18" charset="0"/>
              </a:rPr>
              <a:t>L’organisation générale du corps humain, la peau, le système cardiovasculaire,</a:t>
            </a:r>
          </a:p>
          <a:p>
            <a:r>
              <a:rPr lang="fr-FR" b="1" dirty="0">
                <a:solidFill>
                  <a:schemeClr val="accent6">
                    <a:lumMod val="75000"/>
                  </a:schemeClr>
                </a:solidFill>
                <a:cs typeface="Times New Roman" panose="02020603050405020304" pitchFamily="18" charset="0"/>
              </a:rPr>
              <a:t>                                                                     l’appareil excréteur</a:t>
            </a:r>
            <a:r>
              <a:rPr lang="fr-FR" sz="2400" b="1" i="1" dirty="0">
                <a:solidFill>
                  <a:schemeClr val="accent6">
                    <a:lumMod val="75000"/>
                  </a:schemeClr>
                </a:solidFill>
                <a:latin typeface="Times New Roman" panose="02020603050405020304" pitchFamily="18" charset="0"/>
                <a:cs typeface="Times New Roman" panose="02020603050405020304" pitchFamily="18" charset="0"/>
              </a:rPr>
              <a:t>	</a:t>
            </a:r>
          </a:p>
        </p:txBody>
      </p:sp>
      <p:pic>
        <p:nvPicPr>
          <p:cNvPr id="5" name="Image 4" descr="Une image contenant texte, clipart&#10;&#10;Description générée automatiquement">
            <a:extLst>
              <a:ext uri="{FF2B5EF4-FFF2-40B4-BE49-F238E27FC236}">
                <a16:creationId xmlns:a16="http://schemas.microsoft.com/office/drawing/2014/main" xmlns="" id="{9178B0E8-F1F3-834B-BE3C-A8115A4CEDCB}"/>
              </a:ext>
            </a:extLst>
          </p:cNvPr>
          <p:cNvPicPr>
            <a:picLocks noChangeAspect="1"/>
          </p:cNvPicPr>
          <p:nvPr/>
        </p:nvPicPr>
        <p:blipFill>
          <a:blip r:embed="rId2"/>
          <a:stretch>
            <a:fillRect/>
          </a:stretch>
        </p:blipFill>
        <p:spPr>
          <a:xfrm>
            <a:off x="7609114" y="5775048"/>
            <a:ext cx="2593068" cy="958850"/>
          </a:xfrm>
          <a:prstGeom prst="rect">
            <a:avLst/>
          </a:prstGeom>
        </p:spPr>
      </p:pic>
    </p:spTree>
    <p:extLst>
      <p:ext uri="{BB962C8B-B14F-4D97-AF65-F5344CB8AC3E}">
        <p14:creationId xmlns:p14="http://schemas.microsoft.com/office/powerpoint/2010/main" xmlns="" val="2716283870"/>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0E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4CF526D-8F73-6946-87BE-8141CF2DDBD7}"/>
              </a:ext>
            </a:extLst>
          </p:cNvPr>
          <p:cNvSpPr txBox="1"/>
          <p:nvPr/>
        </p:nvSpPr>
        <p:spPr>
          <a:xfrm>
            <a:off x="-2" y="0"/>
            <a:ext cx="5123173" cy="461665"/>
          </a:xfrm>
          <a:prstGeom prst="rect">
            <a:avLst/>
          </a:prstGeom>
          <a:noFill/>
        </p:spPr>
        <p:txBody>
          <a:bodyPr wrap="square">
            <a:spAutoFit/>
          </a:bodyPr>
          <a:lstStyle/>
          <a:p>
            <a:r>
              <a:rPr lang="fr-FR" sz="2400" b="1" dirty="0">
                <a:solidFill>
                  <a:srgbClr val="7030A0"/>
                </a:solidFill>
                <a:latin typeface="Times New Roman" panose="02020603050405020304" pitchFamily="18" charset="0"/>
                <a:cs typeface="Times New Roman" panose="02020603050405020304" pitchFamily="18" charset="0"/>
              </a:rPr>
              <a:t>Bloc 3 </a:t>
            </a:r>
            <a:r>
              <a:rPr lang="fr-FR" sz="1800" b="1" dirty="0">
                <a:solidFill>
                  <a:srgbClr val="7030A0"/>
                </a:solidFill>
                <a:latin typeface="Times New Roman" panose="02020603050405020304" pitchFamily="18" charset="0"/>
                <a:cs typeface="Times New Roman" panose="02020603050405020304" pitchFamily="18" charset="0"/>
              </a:rPr>
              <a:t>Exemples de compétences à développer :</a:t>
            </a:r>
          </a:p>
        </p:txBody>
      </p:sp>
      <p:sp>
        <p:nvSpPr>
          <p:cNvPr id="4" name="Rectangle : coins arrondis 3">
            <a:extLst>
              <a:ext uri="{FF2B5EF4-FFF2-40B4-BE49-F238E27FC236}">
                <a16:creationId xmlns:a16="http://schemas.microsoft.com/office/drawing/2014/main" xmlns="" id="{9B3609C2-C055-A943-8A3A-EAE5B2C891ED}"/>
              </a:ext>
            </a:extLst>
          </p:cNvPr>
          <p:cNvSpPr/>
          <p:nvPr/>
        </p:nvSpPr>
        <p:spPr>
          <a:xfrm>
            <a:off x="5123172" y="32413"/>
            <a:ext cx="6919851" cy="484632"/>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cs typeface="Times New Roman" panose="02020603050405020304" pitchFamily="18" charset="0"/>
              </a:rPr>
              <a:t>Travailler et communiquer en équipe pluriprofessionnelle</a:t>
            </a:r>
          </a:p>
        </p:txBody>
      </p:sp>
      <p:sp>
        <p:nvSpPr>
          <p:cNvPr id="5" name="Rectangle : coins arrondis 4">
            <a:extLst>
              <a:ext uri="{FF2B5EF4-FFF2-40B4-BE49-F238E27FC236}">
                <a16:creationId xmlns:a16="http://schemas.microsoft.com/office/drawing/2014/main" xmlns="" id="{A8D4BEAF-2C18-0A43-996F-31AF5E6C3C88}"/>
              </a:ext>
            </a:extLst>
          </p:cNvPr>
          <p:cNvSpPr/>
          <p:nvPr/>
        </p:nvSpPr>
        <p:spPr>
          <a:xfrm>
            <a:off x="6627" y="721595"/>
            <a:ext cx="4858107" cy="94290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Gérer ses activités en inter agissant avec l’équipe dans une posture professionnelle adaptée</a:t>
            </a:r>
          </a:p>
        </p:txBody>
      </p:sp>
      <p:sp>
        <p:nvSpPr>
          <p:cNvPr id="6" name="Rectangle : coins arrondis 5">
            <a:extLst>
              <a:ext uri="{FF2B5EF4-FFF2-40B4-BE49-F238E27FC236}">
                <a16:creationId xmlns:a16="http://schemas.microsoft.com/office/drawing/2014/main" xmlns="" id="{56FD46E0-ABFA-6D4F-98E3-81025A6E9380}"/>
              </a:ext>
            </a:extLst>
          </p:cNvPr>
          <p:cNvSpPr/>
          <p:nvPr/>
        </p:nvSpPr>
        <p:spPr>
          <a:xfrm>
            <a:off x="0" y="1958122"/>
            <a:ext cx="4750496" cy="13145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cs typeface="Times New Roman" panose="02020603050405020304" pitchFamily="18" charset="0"/>
              </a:rPr>
              <a:t>Traiter et transmettre des informations en intégrant les différents outils numériques</a:t>
            </a:r>
          </a:p>
        </p:txBody>
      </p:sp>
      <p:sp>
        <p:nvSpPr>
          <p:cNvPr id="7" name="Rectangle : coins arrondis 6">
            <a:extLst>
              <a:ext uri="{FF2B5EF4-FFF2-40B4-BE49-F238E27FC236}">
                <a16:creationId xmlns:a16="http://schemas.microsoft.com/office/drawing/2014/main" xmlns="" id="{EEB1E7C9-BE92-2046-8BDC-152C66DF60B7}"/>
              </a:ext>
            </a:extLst>
          </p:cNvPr>
          <p:cNvSpPr/>
          <p:nvPr/>
        </p:nvSpPr>
        <p:spPr>
          <a:xfrm>
            <a:off x="6627" y="3546374"/>
            <a:ext cx="4465066" cy="1020979"/>
          </a:xfrm>
          <a:prstGeom prst="roundRect">
            <a:avLst/>
          </a:prstGeom>
          <a:solidFill>
            <a:srgbClr val="FF8D2A"/>
          </a:solidFill>
          <a:ln>
            <a:solidFill>
              <a:srgbClr val="FF8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Participer à la démarche qualité et à la prévention des risques professionnels</a:t>
            </a:r>
          </a:p>
        </p:txBody>
      </p:sp>
      <p:sp>
        <p:nvSpPr>
          <p:cNvPr id="8" name="Rectangle : coins arrondis 7">
            <a:extLst>
              <a:ext uri="{FF2B5EF4-FFF2-40B4-BE49-F238E27FC236}">
                <a16:creationId xmlns:a16="http://schemas.microsoft.com/office/drawing/2014/main" xmlns="" id="{A1051189-2539-0F4A-924A-F63ED9EAEFEA}"/>
              </a:ext>
            </a:extLst>
          </p:cNvPr>
          <p:cNvSpPr/>
          <p:nvPr/>
        </p:nvSpPr>
        <p:spPr>
          <a:xfrm>
            <a:off x="36998" y="4799343"/>
            <a:ext cx="4526120" cy="750063"/>
          </a:xfrm>
          <a:prstGeom prst="roundRect">
            <a:avLst/>
          </a:prstGeom>
          <a:solidFill>
            <a:srgbClr val="BA8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 Coordonner et conduire une équipe de bio nettoyage </a:t>
            </a:r>
          </a:p>
        </p:txBody>
      </p:sp>
      <p:sp>
        <p:nvSpPr>
          <p:cNvPr id="9" name="Flèche vers la droite 8">
            <a:extLst>
              <a:ext uri="{FF2B5EF4-FFF2-40B4-BE49-F238E27FC236}">
                <a16:creationId xmlns:a16="http://schemas.microsoft.com/office/drawing/2014/main" xmlns="" id="{3D9CE3DF-300A-C043-8EE5-A1629EDE9BF9}"/>
              </a:ext>
            </a:extLst>
          </p:cNvPr>
          <p:cNvSpPr/>
          <p:nvPr/>
        </p:nvSpPr>
        <p:spPr>
          <a:xfrm>
            <a:off x="4869807" y="950733"/>
            <a:ext cx="2945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vers la droite 9">
            <a:extLst>
              <a:ext uri="{FF2B5EF4-FFF2-40B4-BE49-F238E27FC236}">
                <a16:creationId xmlns:a16="http://schemas.microsoft.com/office/drawing/2014/main" xmlns="" id="{3EC8EB53-DF19-6748-8529-8E1AF2482A14}"/>
              </a:ext>
            </a:extLst>
          </p:cNvPr>
          <p:cNvSpPr/>
          <p:nvPr/>
        </p:nvSpPr>
        <p:spPr>
          <a:xfrm>
            <a:off x="4828651" y="2427881"/>
            <a:ext cx="294522"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vers la droite 10">
            <a:extLst>
              <a:ext uri="{FF2B5EF4-FFF2-40B4-BE49-F238E27FC236}">
                <a16:creationId xmlns:a16="http://schemas.microsoft.com/office/drawing/2014/main" xmlns="" id="{5AAC55EF-7DD3-BB4D-A674-38C6C7952B30}"/>
              </a:ext>
            </a:extLst>
          </p:cNvPr>
          <p:cNvSpPr/>
          <p:nvPr/>
        </p:nvSpPr>
        <p:spPr>
          <a:xfrm>
            <a:off x="4563118" y="3851080"/>
            <a:ext cx="316764" cy="53162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6838"/>
              </a:solidFill>
            </a:endParaRPr>
          </a:p>
        </p:txBody>
      </p:sp>
      <p:sp>
        <p:nvSpPr>
          <p:cNvPr id="12" name="Flèche vers la droite 11">
            <a:extLst>
              <a:ext uri="{FF2B5EF4-FFF2-40B4-BE49-F238E27FC236}">
                <a16:creationId xmlns:a16="http://schemas.microsoft.com/office/drawing/2014/main" xmlns="" id="{149BB9E1-4E17-6E41-9636-9B93223C5D6A}"/>
              </a:ext>
            </a:extLst>
          </p:cNvPr>
          <p:cNvSpPr/>
          <p:nvPr/>
        </p:nvSpPr>
        <p:spPr>
          <a:xfrm>
            <a:off x="4600177" y="4895449"/>
            <a:ext cx="316764" cy="484632"/>
          </a:xfrm>
          <a:prstGeom prst="rightArrow">
            <a:avLst/>
          </a:prstGeom>
          <a:solidFill>
            <a:srgbClr val="BA8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xmlns="" id="{FBA08B9B-97AC-C545-BEDD-B1B22B897E6A}"/>
              </a:ext>
            </a:extLst>
          </p:cNvPr>
          <p:cNvSpPr/>
          <p:nvPr/>
        </p:nvSpPr>
        <p:spPr>
          <a:xfrm>
            <a:off x="5235149" y="721594"/>
            <a:ext cx="6919852" cy="985251"/>
          </a:xfrm>
          <a:prstGeom prst="roundRect">
            <a:avLst>
              <a:gd name="adj" fmla="val 11888"/>
            </a:avLst>
          </a:prstGeom>
          <a:solidFill>
            <a:schemeClr val="accent6">
              <a:lumMod val="20000"/>
              <a:lumOff val="8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Planifier et organiser son travail en lien avec l’équipe, dans le cadre de son champ d’intervention</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Adapter son planning d’activité en fonction d’éventuels changements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Évaluer son activité et ajuster si besoin</a:t>
            </a: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p:txBody>
      </p:sp>
      <p:sp>
        <p:nvSpPr>
          <p:cNvPr id="14" name="Rectangle : coins arrondis 13">
            <a:extLst>
              <a:ext uri="{FF2B5EF4-FFF2-40B4-BE49-F238E27FC236}">
                <a16:creationId xmlns:a16="http://schemas.microsoft.com/office/drawing/2014/main" xmlns="" id="{5B4F670E-6868-754A-A994-57FB8CF26F8A}"/>
              </a:ext>
            </a:extLst>
          </p:cNvPr>
          <p:cNvSpPr/>
          <p:nvPr/>
        </p:nvSpPr>
        <p:spPr>
          <a:xfrm>
            <a:off x="5184838" y="1911394"/>
            <a:ext cx="6970162" cy="1517606"/>
          </a:xfrm>
          <a:prstGeom prst="roundRect">
            <a:avLst>
              <a:gd name="adj" fmla="val 12643"/>
            </a:avLst>
          </a:prstGeom>
          <a:solidFill>
            <a:schemeClr val="accent1">
              <a:lumMod val="20000"/>
              <a:lumOff val="80000"/>
            </a:schemeClr>
          </a:solidFill>
          <a:ln w="3492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Recenser et prioriser les informations à transmettre</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Formaliser les données, les informations recueillies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Transmettre l’information aux destinataires concernés à l’oral et à l’écrit</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Renseigner les documents assurant la traçabilité des activités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Constituer, mettre à jour et les contrôler les dossiers de suivi..</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Classer et archiver des documents, y compris à l’aide d’outils numériques</a:t>
            </a: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p:txBody>
      </p:sp>
      <p:sp>
        <p:nvSpPr>
          <p:cNvPr id="15" name="Rectangle : coins arrondis 14">
            <a:extLst>
              <a:ext uri="{FF2B5EF4-FFF2-40B4-BE49-F238E27FC236}">
                <a16:creationId xmlns:a16="http://schemas.microsoft.com/office/drawing/2014/main" xmlns="" id="{451B935B-F9DE-E740-9917-D5219362A505}"/>
              </a:ext>
            </a:extLst>
          </p:cNvPr>
          <p:cNvSpPr/>
          <p:nvPr/>
        </p:nvSpPr>
        <p:spPr>
          <a:xfrm>
            <a:off x="4901731" y="3669599"/>
            <a:ext cx="7253270" cy="985251"/>
          </a:xfrm>
          <a:prstGeom prst="roundRect">
            <a:avLst>
              <a:gd name="adj" fmla="val 18197"/>
            </a:avLst>
          </a:prstGeom>
          <a:solidFill>
            <a:schemeClr val="accent2">
              <a:lumMod val="20000"/>
              <a:lumOff val="80000"/>
            </a:schemeClr>
          </a:solidFill>
          <a:ln>
            <a:solidFill>
              <a:srgbClr val="FF6838"/>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Participer à la mise en œuvre de la démarche qualité, repérer les anomalies</a:t>
            </a:r>
          </a:p>
          <a:p>
            <a:pPr marL="285750" indent="-285750">
              <a:buFont typeface="Wingdings" pitchFamily="2" charset="2"/>
              <a:buChar char="Ø"/>
            </a:pPr>
            <a:r>
              <a:rPr lang="fr-FR" sz="1400" dirty="0">
                <a:latin typeface="Times New Roman" panose="02020603050405020304" pitchFamily="18" charset="0"/>
                <a:cs typeface="Times New Roman" panose="02020603050405020304" pitchFamily="18" charset="0"/>
              </a:rPr>
              <a:t>Compléter une fiche d’évènement indésirable, participer au suivi des actions correctives</a:t>
            </a:r>
          </a:p>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 Participer à la politique de prévention des infections, des risques professionnels</a:t>
            </a:r>
          </a:p>
          <a:p>
            <a:pPr marL="285750" indent="-285750">
              <a:buFont typeface="Wingdings" pitchFamily="2" charset="2"/>
              <a:buChar char="Ø"/>
            </a:pPr>
            <a:endParaRPr lang="fr-FR" sz="1600" dirty="0">
              <a:latin typeface="Times New Roman" panose="02020603050405020304" pitchFamily="18" charset="0"/>
              <a:cs typeface="Times New Roman" panose="02020603050405020304" pitchFamily="18" charset="0"/>
            </a:endParaRPr>
          </a:p>
        </p:txBody>
      </p:sp>
      <p:sp>
        <p:nvSpPr>
          <p:cNvPr id="16" name="Rectangle : coins arrondis 15">
            <a:extLst>
              <a:ext uri="{FF2B5EF4-FFF2-40B4-BE49-F238E27FC236}">
                <a16:creationId xmlns:a16="http://schemas.microsoft.com/office/drawing/2014/main" xmlns="" id="{4CAD2822-E4E7-5B48-95B4-776FA6CF5C80}"/>
              </a:ext>
            </a:extLst>
          </p:cNvPr>
          <p:cNvSpPr/>
          <p:nvPr/>
        </p:nvSpPr>
        <p:spPr>
          <a:xfrm>
            <a:off x="4938730" y="4799344"/>
            <a:ext cx="7253270" cy="823811"/>
          </a:xfrm>
          <a:prstGeom prst="roundRect">
            <a:avLst/>
          </a:prstGeom>
          <a:solidFill>
            <a:srgbClr val="DED8FF"/>
          </a:solidFill>
          <a:ln>
            <a:solidFill>
              <a:srgbClr val="7A81FF"/>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Coordonner l’équipe, planifier et organiser des activités, contrôler l’action repérer le besoins de formation des gents et participer à leur formation </a:t>
            </a:r>
          </a:p>
        </p:txBody>
      </p:sp>
      <p:sp>
        <p:nvSpPr>
          <p:cNvPr id="17" name="Rectangle : coins arrondis 16">
            <a:extLst>
              <a:ext uri="{FF2B5EF4-FFF2-40B4-BE49-F238E27FC236}">
                <a16:creationId xmlns:a16="http://schemas.microsoft.com/office/drawing/2014/main" xmlns="" id="{834C68BA-A7B4-2F40-9F21-6B5CDE2550F0}"/>
              </a:ext>
            </a:extLst>
          </p:cNvPr>
          <p:cNvSpPr/>
          <p:nvPr/>
        </p:nvSpPr>
        <p:spPr>
          <a:xfrm rot="10800000" flipV="1">
            <a:off x="-54428" y="5701806"/>
            <a:ext cx="4616691" cy="11561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 </a:t>
            </a:r>
            <a:r>
              <a:rPr lang="fr-FR" dirty="0">
                <a:solidFill>
                  <a:schemeClr val="bg1"/>
                </a:solidFill>
              </a:rPr>
              <a:t>Participer à l‘accueil, l’encadrement et à la formation des stagiaires, à l’accueil des nouveaux agents, bénévoles</a:t>
            </a:r>
          </a:p>
        </p:txBody>
      </p:sp>
      <p:sp>
        <p:nvSpPr>
          <p:cNvPr id="18" name="Rectangle : coins arrondis 17">
            <a:extLst>
              <a:ext uri="{FF2B5EF4-FFF2-40B4-BE49-F238E27FC236}">
                <a16:creationId xmlns:a16="http://schemas.microsoft.com/office/drawing/2014/main" xmlns="" id="{B147FEAE-6240-184C-B1F1-4C051FB713EB}"/>
              </a:ext>
            </a:extLst>
          </p:cNvPr>
          <p:cNvSpPr/>
          <p:nvPr/>
        </p:nvSpPr>
        <p:spPr>
          <a:xfrm>
            <a:off x="4938728" y="5813975"/>
            <a:ext cx="7253271" cy="823811"/>
          </a:xfrm>
          <a:prstGeom prst="roundRect">
            <a:avLst>
              <a:gd name="adj" fmla="val 18650"/>
            </a:avLst>
          </a:prstGeom>
          <a:solidFill>
            <a:srgbClr val="ECE0EF"/>
          </a:solidFill>
          <a:ln>
            <a:solidFill>
              <a:srgbClr val="7A81FF"/>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Ø"/>
            </a:pPr>
            <a:r>
              <a:rPr lang="fr-FR" sz="1600" dirty="0">
                <a:latin typeface="Times New Roman" panose="02020603050405020304" pitchFamily="18" charset="0"/>
                <a:cs typeface="Times New Roman" panose="02020603050405020304" pitchFamily="18" charset="0"/>
              </a:rPr>
              <a:t>Présentation locaux, services; favoriser l’intégration dans l’équipe;</a:t>
            </a:r>
          </a:p>
          <a:p>
            <a:r>
              <a:rPr lang="fr-FR" sz="1600" dirty="0">
                <a:latin typeface="Times New Roman" panose="02020603050405020304" pitchFamily="18" charset="0"/>
                <a:cs typeface="Times New Roman" panose="02020603050405020304" pitchFamily="18" charset="0"/>
              </a:rPr>
              <a:t>      positionnement adapté dans les limites de ses compétences</a:t>
            </a:r>
          </a:p>
        </p:txBody>
      </p:sp>
      <p:sp>
        <p:nvSpPr>
          <p:cNvPr id="19" name="Flèche vers la droite 18">
            <a:extLst>
              <a:ext uri="{FF2B5EF4-FFF2-40B4-BE49-F238E27FC236}">
                <a16:creationId xmlns:a16="http://schemas.microsoft.com/office/drawing/2014/main" xmlns="" id="{C70FE4BC-F0EA-6149-B376-4E31ED264ECB}"/>
              </a:ext>
            </a:extLst>
          </p:cNvPr>
          <p:cNvSpPr/>
          <p:nvPr/>
        </p:nvSpPr>
        <p:spPr>
          <a:xfrm>
            <a:off x="4592114" y="5983564"/>
            <a:ext cx="31676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4279591740"/>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F8"/>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F9B76E46-70F7-014A-B695-A01F71283970}"/>
              </a:ext>
            </a:extLst>
          </p:cNvPr>
          <p:cNvSpPr/>
          <p:nvPr/>
        </p:nvSpPr>
        <p:spPr>
          <a:xfrm>
            <a:off x="1075765" y="0"/>
            <a:ext cx="9897036" cy="717826"/>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cs typeface="Times New Roman" panose="02020603050405020304" pitchFamily="18" charset="0"/>
              </a:rPr>
              <a:t>Travailler et communiquer en équipe pluriprofessionnelle</a:t>
            </a:r>
          </a:p>
        </p:txBody>
      </p:sp>
      <p:sp>
        <p:nvSpPr>
          <p:cNvPr id="3" name="ZoneTexte 2">
            <a:extLst>
              <a:ext uri="{FF2B5EF4-FFF2-40B4-BE49-F238E27FC236}">
                <a16:creationId xmlns:a16="http://schemas.microsoft.com/office/drawing/2014/main" xmlns="" id="{7CE1A6B4-F46A-2444-9CE6-96244BAC5707}"/>
              </a:ext>
            </a:extLst>
          </p:cNvPr>
          <p:cNvSpPr txBox="1"/>
          <p:nvPr/>
        </p:nvSpPr>
        <p:spPr>
          <a:xfrm>
            <a:off x="323052" y="1882480"/>
            <a:ext cx="11835331" cy="4524315"/>
          </a:xfrm>
          <a:prstGeom prst="rect">
            <a:avLst/>
          </a:prstGeom>
          <a:noFill/>
          <a:ln w="57150">
            <a:solidFill>
              <a:srgbClr val="92D050"/>
            </a:solidFill>
          </a:ln>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Bloc 3 : Savoirs associés :</a:t>
            </a:r>
          </a:p>
          <a:p>
            <a:pPr algn="ctr"/>
            <a:endParaRPr lang="fr-FR" sz="2400" b="1" dirty="0">
              <a:latin typeface="Times New Roman" panose="02020603050405020304" pitchFamily="18" charset="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Techniques professionnelles </a:t>
            </a:r>
            <a:r>
              <a:rPr lang="fr-FR" sz="2400" b="1" dirty="0">
                <a:latin typeface="Times New Roman" panose="02020603050405020304" pitchFamily="18" charset="0"/>
                <a:cs typeface="Times New Roman" panose="02020603050405020304" pitchFamily="18" charset="0"/>
              </a:rPr>
              <a:t>: </a:t>
            </a:r>
            <a:r>
              <a:rPr lang="fr-FR" b="1" dirty="0">
                <a:solidFill>
                  <a:srgbClr val="7A81FF"/>
                </a:solidFill>
                <a:cs typeface="Times New Roman" panose="02020603050405020304" pitchFamily="18" charset="0"/>
              </a:rPr>
              <a:t>L’entretien de l’environnement de la personne, la santé au travail- l’ergonomie</a:t>
            </a:r>
          </a:p>
          <a:p>
            <a:r>
              <a:rPr lang="fr-FR" b="1" dirty="0">
                <a:solidFill>
                  <a:srgbClr val="7A81FF"/>
                </a:solidFill>
                <a:cs typeface="Times New Roman" panose="02020603050405020304" pitchFamily="18" charset="0"/>
              </a:rPr>
              <a:t>                                                                          la coordination d’une équipe de bio nettoyage </a:t>
            </a:r>
          </a:p>
          <a:p>
            <a:r>
              <a:rPr lang="fr-FR" b="1" i="1" dirty="0">
                <a:solidFill>
                  <a:schemeClr val="accent6">
                    <a:lumMod val="75000"/>
                  </a:schemeClr>
                </a:solidFill>
                <a:cs typeface="Times New Roman" panose="02020603050405020304" pitchFamily="18" charset="0"/>
              </a:rPr>
              <a:t>		</a:t>
            </a:r>
          </a:p>
          <a:p>
            <a:endParaRPr lang="fr-FR" b="1" i="1" dirty="0">
              <a:solidFill>
                <a:schemeClr val="accent6">
                  <a:lumMod val="75000"/>
                </a:schemeClr>
              </a:solidFill>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Sciences médicosociales </a:t>
            </a:r>
            <a:r>
              <a:rPr lang="fr-FR" sz="2400" b="1" dirty="0">
                <a:latin typeface="Times New Roman" panose="02020603050405020304" pitchFamily="18" charset="0"/>
                <a:cs typeface="Times New Roman" panose="02020603050405020304" pitchFamily="18" charset="0"/>
              </a:rPr>
              <a:t>: </a:t>
            </a:r>
            <a:r>
              <a:rPr lang="fr-FR" b="1" dirty="0">
                <a:solidFill>
                  <a:schemeClr val="accent6">
                    <a:lumMod val="75000"/>
                  </a:schemeClr>
                </a:solidFill>
                <a:cs typeface="Times New Roman" panose="02020603050405020304" pitchFamily="18" charset="0"/>
              </a:rPr>
              <a:t>Le contexte et les obligations professionnelles dans le secteur sanitaire et medico social</a:t>
            </a:r>
          </a:p>
          <a:p>
            <a:r>
              <a:rPr lang="fr-FR" b="1" dirty="0">
                <a:solidFill>
                  <a:schemeClr val="accent6">
                    <a:lumMod val="75000"/>
                  </a:schemeClr>
                </a:solidFill>
                <a:latin typeface="Times New Roman" panose="02020603050405020304" pitchFamily="18" charset="0"/>
                <a:cs typeface="Times New Roman" panose="02020603050405020304" pitchFamily="18" charset="0"/>
              </a:rPr>
              <a:t>                                                          </a:t>
            </a:r>
            <a:r>
              <a:rPr lang="fr-FR" b="1" dirty="0">
                <a:solidFill>
                  <a:schemeClr val="accent6">
                    <a:lumMod val="75000"/>
                  </a:schemeClr>
                </a:solidFill>
                <a:cs typeface="Times New Roman" panose="02020603050405020304" pitchFamily="18" charset="0"/>
              </a:rPr>
              <a:t>la qualité, le travail en équipe- la gestion de l’équipe- le tutorat; la communication inter</a:t>
            </a:r>
          </a:p>
          <a:p>
            <a:r>
              <a:rPr lang="fr-FR" b="1" dirty="0">
                <a:solidFill>
                  <a:schemeClr val="accent6">
                    <a:lumMod val="75000"/>
                  </a:schemeClr>
                </a:solidFill>
                <a:cs typeface="Times New Roman" panose="02020603050405020304" pitchFamily="18" charset="0"/>
              </a:rPr>
              <a:t>                                                                professionnelle</a:t>
            </a:r>
          </a:p>
          <a:p>
            <a:endParaRPr lang="fr-FR" b="1" dirty="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Microbiologie</a:t>
            </a:r>
            <a:r>
              <a:rPr lang="fr-FR" sz="2400" b="1" dirty="0">
                <a:latin typeface="Times New Roman" panose="02020603050405020304" pitchFamily="18" charset="0"/>
                <a:cs typeface="Times New Roman" panose="02020603050405020304" pitchFamily="18" charset="0"/>
              </a:rPr>
              <a:t> : </a:t>
            </a:r>
            <a:r>
              <a:rPr lang="fr-FR" b="1" dirty="0">
                <a:cs typeface="Times New Roman" panose="02020603050405020304" pitchFamily="18" charset="0"/>
              </a:rPr>
              <a:t>la diversité du monde microbien; les bactéries, les virus</a:t>
            </a:r>
          </a:p>
          <a:p>
            <a:endParaRPr lang="fr-FR" b="1" dirty="0">
              <a:cs typeface="Times New Roman" panose="02020603050405020304" pitchFamily="18" charset="0"/>
            </a:endParaRPr>
          </a:p>
          <a:p>
            <a:endParaRPr lang="fr-FR" b="1" dirty="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Biologie-physiopathologie</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 </a:t>
            </a:r>
            <a:r>
              <a:rPr lang="fr-FR" b="1" dirty="0">
                <a:solidFill>
                  <a:srgbClr val="FF6838"/>
                </a:solidFill>
                <a:cs typeface="Times New Roman" panose="02020603050405020304" pitchFamily="18" charset="0"/>
              </a:rPr>
              <a:t>Le système locomoteur; les infections associées au soins, les infections nosocomiales</a:t>
            </a:r>
            <a:endParaRPr lang="fr-FR" b="1" i="1" dirty="0">
              <a:solidFill>
                <a:srgbClr val="FF6838"/>
              </a:solidFill>
              <a:cs typeface="Times New Roman" panose="02020603050405020304" pitchFamily="18" charset="0"/>
            </a:endParaRPr>
          </a:p>
        </p:txBody>
      </p:sp>
      <p:pic>
        <p:nvPicPr>
          <p:cNvPr id="5" name="Image 4" descr="Une image contenant texte, clipart&#10;&#10;Description générée automatiquement">
            <a:extLst>
              <a:ext uri="{FF2B5EF4-FFF2-40B4-BE49-F238E27FC236}">
                <a16:creationId xmlns:a16="http://schemas.microsoft.com/office/drawing/2014/main" xmlns="" id="{9178B0E8-F1F3-834B-BE3C-A8115A4CEDCB}"/>
              </a:ext>
            </a:extLst>
          </p:cNvPr>
          <p:cNvPicPr>
            <a:picLocks noChangeAspect="1"/>
          </p:cNvPicPr>
          <p:nvPr/>
        </p:nvPicPr>
        <p:blipFill>
          <a:blip r:embed="rId2"/>
          <a:stretch>
            <a:fillRect/>
          </a:stretch>
        </p:blipFill>
        <p:spPr>
          <a:xfrm>
            <a:off x="4987244" y="820728"/>
            <a:ext cx="2217511" cy="958850"/>
          </a:xfrm>
          <a:prstGeom prst="rect">
            <a:avLst/>
          </a:prstGeom>
        </p:spPr>
      </p:pic>
    </p:spTree>
    <p:extLst>
      <p:ext uri="{BB962C8B-B14F-4D97-AF65-F5344CB8AC3E}">
        <p14:creationId xmlns:p14="http://schemas.microsoft.com/office/powerpoint/2010/main" xmlns="" val="719508650"/>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4DAFF"/>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18</a:t>
            </a:fld>
            <a:endParaRPr lang="fr-FR" dirty="0"/>
          </a:p>
        </p:txBody>
      </p:sp>
      <p:sp>
        <p:nvSpPr>
          <p:cNvPr id="3" name="Titre 6"/>
          <p:cNvSpPr txBox="1">
            <a:spLocks/>
          </p:cNvSpPr>
          <p:nvPr/>
        </p:nvSpPr>
        <p:spPr>
          <a:xfrm>
            <a:off x="2324997" y="1128157"/>
            <a:ext cx="8248000" cy="4488873"/>
          </a:xfrm>
          <a:prstGeom prst="rect">
            <a:avLst/>
          </a:prstGeom>
        </p:spPr>
        <p:txBody>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1400" dirty="0"/>
              <a:t>	</a:t>
            </a:r>
            <a:endParaRPr lang="fr-FR" sz="1400" b="1" dirty="0"/>
          </a:p>
        </p:txBody>
      </p:sp>
      <p:sp>
        <p:nvSpPr>
          <p:cNvPr id="4" name="Titre 6"/>
          <p:cNvSpPr txBox="1">
            <a:spLocks/>
          </p:cNvSpPr>
          <p:nvPr/>
        </p:nvSpPr>
        <p:spPr>
          <a:xfrm>
            <a:off x="0" y="1"/>
            <a:ext cx="12191999" cy="1200329"/>
          </a:xfrm>
          <a:prstGeom prst="rect">
            <a:avLst/>
          </a:prstGeom>
        </p:spPr>
        <p:txBody>
          <a:bodyPr wrap="square" tIns="0" rIns="72000" bIns="0">
            <a:sp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2400" b="1" dirty="0">
                <a:solidFill>
                  <a:schemeClr val="tx1"/>
                </a:solidFill>
                <a:latin typeface="Times New Roman" panose="02020603050405020304" pitchFamily="18" charset="0"/>
                <a:cs typeface="Times New Roman" panose="02020603050405020304" pitchFamily="18" charset="0"/>
              </a:rPr>
              <a:t>Bloc 4 </a:t>
            </a:r>
            <a:endParaRPr lang="fr-FR" sz="1800" b="1" dirty="0">
              <a:solidFill>
                <a:schemeClr val="tx1"/>
              </a:solidFill>
              <a:latin typeface="Times New Roman" panose="02020603050405020304" pitchFamily="18" charset="0"/>
              <a:cs typeface="Times New Roman" panose="02020603050405020304" pitchFamily="18" charset="0"/>
            </a:endParaRPr>
          </a:p>
          <a:p>
            <a:r>
              <a:rPr lang="fr-FR" sz="1800" b="1" dirty="0">
                <a:solidFill>
                  <a:srgbClr val="7030A0"/>
                </a:solidFill>
                <a:latin typeface="Times New Roman" panose="02020603050405020304" pitchFamily="18" charset="0"/>
                <a:cs typeface="Times New Roman" panose="02020603050405020304" pitchFamily="18" charset="0"/>
              </a:rPr>
              <a:t>Exemples de </a:t>
            </a:r>
          </a:p>
          <a:p>
            <a:r>
              <a:rPr lang="fr-FR" sz="1800" b="1" dirty="0">
                <a:solidFill>
                  <a:srgbClr val="7030A0"/>
                </a:solidFill>
                <a:latin typeface="Times New Roman" panose="02020603050405020304" pitchFamily="18" charset="0"/>
                <a:cs typeface="Times New Roman" panose="02020603050405020304" pitchFamily="18" charset="0"/>
              </a:rPr>
              <a:t>compétences </a:t>
            </a:r>
          </a:p>
          <a:p>
            <a:r>
              <a:rPr lang="fr-FR" sz="1800" b="1" dirty="0">
                <a:solidFill>
                  <a:srgbClr val="7030A0"/>
                </a:solidFill>
                <a:latin typeface="Times New Roman" panose="02020603050405020304" pitchFamily="18" charset="0"/>
                <a:cs typeface="Times New Roman" panose="02020603050405020304" pitchFamily="18" charset="0"/>
              </a:rPr>
              <a:t>à développer</a:t>
            </a:r>
          </a:p>
        </p:txBody>
      </p:sp>
      <p:sp>
        <p:nvSpPr>
          <p:cNvPr id="5" name="Rectangle : coins arrondis 4">
            <a:extLst>
              <a:ext uri="{FF2B5EF4-FFF2-40B4-BE49-F238E27FC236}">
                <a16:creationId xmlns:a16="http://schemas.microsoft.com/office/drawing/2014/main" xmlns="" id="{78FD733C-6415-2A44-8EDD-50E42ED03194}"/>
              </a:ext>
            </a:extLst>
          </p:cNvPr>
          <p:cNvSpPr/>
          <p:nvPr/>
        </p:nvSpPr>
        <p:spPr>
          <a:xfrm>
            <a:off x="1" y="1453263"/>
            <a:ext cx="4800600" cy="7414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fr-FR" sz="2000" b="1" dirty="0">
                <a:solidFill>
                  <a:schemeClr val="tx1"/>
                </a:solidFill>
                <a:latin typeface="Times New Roman" panose="02020603050405020304" pitchFamily="18" charset="0"/>
                <a:cs typeface="Times New Roman" panose="02020603050405020304" pitchFamily="18" charset="0"/>
              </a:rPr>
              <a:t>Analyser les besoins du public</a:t>
            </a:r>
          </a:p>
        </p:txBody>
      </p:sp>
      <p:sp>
        <p:nvSpPr>
          <p:cNvPr id="6" name="Rectangle : coins arrondis 5">
            <a:extLst>
              <a:ext uri="{FF2B5EF4-FFF2-40B4-BE49-F238E27FC236}">
                <a16:creationId xmlns:a16="http://schemas.microsoft.com/office/drawing/2014/main" xmlns="" id="{10C99492-04E7-8248-B5FB-08543172A2C6}"/>
              </a:ext>
            </a:extLst>
          </p:cNvPr>
          <p:cNvSpPr/>
          <p:nvPr/>
        </p:nvSpPr>
        <p:spPr>
          <a:xfrm>
            <a:off x="-1" y="3083662"/>
            <a:ext cx="4800601" cy="110527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latin typeface="Times New Roman" panose="02020603050405020304" pitchFamily="18" charset="0"/>
                <a:cs typeface="Times New Roman" panose="02020603050405020304" pitchFamily="18" charset="0"/>
              </a:rPr>
              <a:t>Concevoir une action d’éducation à la santé</a:t>
            </a:r>
          </a:p>
        </p:txBody>
      </p:sp>
      <p:sp>
        <p:nvSpPr>
          <p:cNvPr id="7" name="Rectangle : coins arrondis 6">
            <a:extLst>
              <a:ext uri="{FF2B5EF4-FFF2-40B4-BE49-F238E27FC236}">
                <a16:creationId xmlns:a16="http://schemas.microsoft.com/office/drawing/2014/main" xmlns="" id="{DBF7B59C-FEFD-6B4F-AAD9-BF1E9E96AA1B}"/>
              </a:ext>
            </a:extLst>
          </p:cNvPr>
          <p:cNvSpPr/>
          <p:nvPr/>
        </p:nvSpPr>
        <p:spPr>
          <a:xfrm>
            <a:off x="-9989" y="5177204"/>
            <a:ext cx="4793072" cy="1105277"/>
          </a:xfrm>
          <a:prstGeom prst="roundRect">
            <a:avLst/>
          </a:prstGeom>
          <a:solidFill>
            <a:srgbClr val="FF8D2A"/>
          </a:solidFill>
          <a:ln>
            <a:solidFill>
              <a:srgbClr val="FF8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Mettre en œuvre et évaluer l’action d’éducation à la santé</a:t>
            </a:r>
          </a:p>
        </p:txBody>
      </p:sp>
      <p:sp>
        <p:nvSpPr>
          <p:cNvPr id="8" name="Flèche vers la droite 7">
            <a:extLst>
              <a:ext uri="{FF2B5EF4-FFF2-40B4-BE49-F238E27FC236}">
                <a16:creationId xmlns:a16="http://schemas.microsoft.com/office/drawing/2014/main" xmlns="" id="{6C8B85D0-85D5-6243-9CD2-2668502AF3BD}"/>
              </a:ext>
            </a:extLst>
          </p:cNvPr>
          <p:cNvSpPr/>
          <p:nvPr/>
        </p:nvSpPr>
        <p:spPr>
          <a:xfrm>
            <a:off x="5074918" y="1556510"/>
            <a:ext cx="331915" cy="484632"/>
          </a:xfrm>
          <a:prstGeom prst="rightArrow">
            <a:avLst>
              <a:gd name="adj1" fmla="val 5000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xmlns="" id="{54A8C0C6-3614-7241-AD57-DF94793E838B}"/>
              </a:ext>
            </a:extLst>
          </p:cNvPr>
          <p:cNvSpPr/>
          <p:nvPr/>
        </p:nvSpPr>
        <p:spPr>
          <a:xfrm>
            <a:off x="5698671" y="1179320"/>
            <a:ext cx="6302829" cy="1421931"/>
          </a:xfrm>
          <a:prstGeom prst="roundRect">
            <a:avLst/>
          </a:prstGeom>
          <a:solidFill>
            <a:schemeClr val="accent6">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fr-FR" sz="1600" dirty="0">
                <a:effectLst/>
                <a:latin typeface="Times New Roman" panose="02020603050405020304" pitchFamily="18" charset="0"/>
                <a:cs typeface="Times New Roman" panose="02020603050405020304" pitchFamily="18" charset="0"/>
              </a:rPr>
              <a:t>Concevoir et utiliser un outil de recueil des besoins (en respectant les règles de confidentialité et de déontologie</a:t>
            </a:r>
          </a:p>
          <a:p>
            <a:pPr marL="285750" indent="-285750">
              <a:buFont typeface="Wingdings" pitchFamily="2" charset="2"/>
              <a:buChar char="ü"/>
            </a:pPr>
            <a:r>
              <a:rPr lang="fr-FR" sz="1600" dirty="0">
                <a:latin typeface="Times New Roman" panose="02020603050405020304" pitchFamily="18" charset="0"/>
                <a:cs typeface="Times New Roman" panose="02020603050405020304" pitchFamily="18" charset="0"/>
              </a:rPr>
              <a:t>Repérer et hiérarchiser les besoins du public</a:t>
            </a:r>
          </a:p>
          <a:p>
            <a:pPr marL="285750" indent="-285750">
              <a:buFont typeface="Wingdings" pitchFamily="2" charset="2"/>
              <a:buChar char="ü"/>
            </a:pPr>
            <a:r>
              <a:rPr lang="fr-FR" sz="1600" dirty="0">
                <a:effectLst/>
                <a:latin typeface="Times New Roman" panose="02020603050405020304" pitchFamily="18" charset="0"/>
                <a:cs typeface="Times New Roman" panose="02020603050405020304" pitchFamily="18" charset="0"/>
              </a:rPr>
              <a:t>Choisir la thématique en fonction du besoin ciblé</a:t>
            </a:r>
          </a:p>
        </p:txBody>
      </p:sp>
      <p:sp>
        <p:nvSpPr>
          <p:cNvPr id="10" name="Flèche vers la droite 9">
            <a:extLst>
              <a:ext uri="{FF2B5EF4-FFF2-40B4-BE49-F238E27FC236}">
                <a16:creationId xmlns:a16="http://schemas.microsoft.com/office/drawing/2014/main" xmlns="" id="{3465626C-DF38-4144-91D8-537DAB07B237}"/>
              </a:ext>
            </a:extLst>
          </p:cNvPr>
          <p:cNvSpPr/>
          <p:nvPr/>
        </p:nvSpPr>
        <p:spPr>
          <a:xfrm>
            <a:off x="5074918" y="3393984"/>
            <a:ext cx="33191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xmlns="" id="{AE4029C8-13E7-D647-94F5-9AEE1E6F0481}"/>
              </a:ext>
            </a:extLst>
          </p:cNvPr>
          <p:cNvSpPr/>
          <p:nvPr/>
        </p:nvSpPr>
        <p:spPr>
          <a:xfrm>
            <a:off x="5698669" y="3029489"/>
            <a:ext cx="6302829" cy="1507674"/>
          </a:xfrm>
          <a:prstGeom prst="roundRect">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fr-FR" sz="1600" dirty="0">
                <a:effectLst/>
              </a:rPr>
              <a:t>Proposer une ou des action(s)</a:t>
            </a:r>
          </a:p>
          <a:p>
            <a:pPr marL="285750" indent="-285750">
              <a:buFont typeface="Wingdings" pitchFamily="2" charset="2"/>
              <a:buChar char="ü"/>
            </a:pPr>
            <a:r>
              <a:rPr lang="fr-FR" sz="1600" dirty="0"/>
              <a:t>Élaborer ou sélectionner des supports de prévention</a:t>
            </a:r>
          </a:p>
          <a:p>
            <a:pPr marL="285750" indent="-285750">
              <a:buFont typeface="Wingdings" pitchFamily="2" charset="2"/>
              <a:buChar char="ü"/>
            </a:pPr>
            <a:r>
              <a:rPr lang="fr-FR" sz="1600" dirty="0">
                <a:effectLst/>
              </a:rPr>
              <a:t>Identifier partenaires et dispositifs</a:t>
            </a:r>
          </a:p>
          <a:p>
            <a:pPr marL="285750" indent="-285750">
              <a:buFont typeface="Wingdings" pitchFamily="2" charset="2"/>
              <a:buChar char="ü"/>
            </a:pPr>
            <a:r>
              <a:rPr lang="fr-FR" sz="1600" dirty="0"/>
              <a:t>Planifier l’action d’éducation à la santé</a:t>
            </a:r>
            <a:endParaRPr lang="fr-FR" sz="1600" dirty="0">
              <a:effectLst/>
            </a:endParaRPr>
          </a:p>
        </p:txBody>
      </p:sp>
      <p:sp>
        <p:nvSpPr>
          <p:cNvPr id="13" name="Flèche vers la droite 12">
            <a:extLst>
              <a:ext uri="{FF2B5EF4-FFF2-40B4-BE49-F238E27FC236}">
                <a16:creationId xmlns:a16="http://schemas.microsoft.com/office/drawing/2014/main" xmlns="" id="{06D1191B-8FE4-6248-9556-69EC6BCF7E14}"/>
              </a:ext>
            </a:extLst>
          </p:cNvPr>
          <p:cNvSpPr/>
          <p:nvPr/>
        </p:nvSpPr>
        <p:spPr>
          <a:xfrm>
            <a:off x="5074918" y="5423210"/>
            <a:ext cx="331914" cy="484632"/>
          </a:xfrm>
          <a:prstGeom prst="rightArrow">
            <a:avLst/>
          </a:prstGeom>
          <a:solidFill>
            <a:srgbClr val="FF6838"/>
          </a:solidFill>
          <a:ln>
            <a:solidFill>
              <a:srgbClr val="FF6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xmlns="" id="{C378E1AF-2864-0845-9B27-17C013919484}"/>
              </a:ext>
            </a:extLst>
          </p:cNvPr>
          <p:cNvSpPr/>
          <p:nvPr/>
        </p:nvSpPr>
        <p:spPr>
          <a:xfrm>
            <a:off x="5698668" y="5022603"/>
            <a:ext cx="6302829" cy="1479529"/>
          </a:xfrm>
          <a:prstGeom prst="roundRect">
            <a:avLst/>
          </a:prstGeom>
          <a:solidFill>
            <a:schemeClr val="accent2">
              <a:lumMod val="20000"/>
              <a:lumOff val="80000"/>
            </a:schemeClr>
          </a:solidFill>
          <a:ln>
            <a:solidFill>
              <a:srgbClr val="FF8D2A"/>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fr-FR" sz="1600" dirty="0">
                <a:latin typeface="Times New Roman" panose="02020603050405020304" pitchFamily="18" charset="0"/>
                <a:cs typeface="Times New Roman" panose="02020603050405020304" pitchFamily="18" charset="0"/>
              </a:rPr>
              <a:t>Animer des ateliers ou réaliser des actions à visée éducative</a:t>
            </a:r>
          </a:p>
          <a:p>
            <a:pPr marL="285750" indent="-285750">
              <a:buFont typeface="Wingdings" pitchFamily="2" charset="2"/>
              <a:buChar char="ü"/>
            </a:pPr>
            <a:r>
              <a:rPr lang="fr-FR" sz="1600" dirty="0">
                <a:latin typeface="Times New Roman" panose="02020603050405020304" pitchFamily="18" charset="0"/>
                <a:cs typeface="Times New Roman" panose="02020603050405020304" pitchFamily="18" charset="0"/>
              </a:rPr>
              <a:t>Participer à des campagnes de prévention</a:t>
            </a:r>
          </a:p>
          <a:p>
            <a:pPr marL="285750" indent="-285750">
              <a:buFont typeface="Wingdings" pitchFamily="2" charset="2"/>
              <a:buChar char="ü"/>
            </a:pPr>
            <a:r>
              <a:rPr lang="fr-FR" sz="1600" dirty="0">
                <a:latin typeface="Times New Roman" panose="02020603050405020304" pitchFamily="18" charset="0"/>
                <a:cs typeface="Times New Roman" panose="02020603050405020304" pitchFamily="18" charset="0"/>
              </a:rPr>
              <a:t>Orienter vers des personnes ressources, des dispositifs d’éducation à la santé existants </a:t>
            </a:r>
          </a:p>
        </p:txBody>
      </p:sp>
      <p:sp>
        <p:nvSpPr>
          <p:cNvPr id="15" name="Rectangle : coins arrondis 14">
            <a:extLst>
              <a:ext uri="{FF2B5EF4-FFF2-40B4-BE49-F238E27FC236}">
                <a16:creationId xmlns:a16="http://schemas.microsoft.com/office/drawing/2014/main" xmlns="" id="{0B519511-F684-2D43-B541-D1E8E6F263C8}"/>
              </a:ext>
            </a:extLst>
          </p:cNvPr>
          <p:cNvSpPr/>
          <p:nvPr/>
        </p:nvSpPr>
        <p:spPr>
          <a:xfrm>
            <a:off x="1949441" y="33256"/>
            <a:ext cx="9867002" cy="717826"/>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latin typeface="Times New Roman" panose="02020603050405020304" pitchFamily="18" charset="0"/>
                <a:cs typeface="Times New Roman" panose="02020603050405020304" pitchFamily="18" charset="0"/>
              </a:rPr>
              <a:t>Réaliser des actions d’éducation à la santé pour un public ciblé, dans un contexte donné</a:t>
            </a:r>
          </a:p>
        </p:txBody>
      </p:sp>
    </p:spTree>
    <p:extLst>
      <p:ext uri="{BB962C8B-B14F-4D97-AF65-F5344CB8AC3E}">
        <p14:creationId xmlns:p14="http://schemas.microsoft.com/office/powerpoint/2010/main" xmlns="" val="4267912762"/>
      </p:ext>
    </p:extLst>
  </p:cSld>
  <p:clrMapOvr>
    <a:masterClrMapping/>
  </p:clrMapOvr>
  <mc:AlternateContent xmlns:mc="http://schemas.openxmlformats.org/markup-compatibility/2006">
    <mc:Choice xmlns:p14="http://schemas.microsoft.com/office/powerpoint/2010/main" xmlns="" Requires="p14">
      <p:transition spd="slow" p14:dur="2000" advClick="0" advTm="10000"/>
    </mc:Choice>
    <mc:Fallback>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F8"/>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F9B76E46-70F7-014A-B695-A01F71283970}"/>
              </a:ext>
            </a:extLst>
          </p:cNvPr>
          <p:cNvSpPr/>
          <p:nvPr/>
        </p:nvSpPr>
        <p:spPr>
          <a:xfrm>
            <a:off x="88049" y="51451"/>
            <a:ext cx="12001500" cy="569035"/>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Times New Roman" panose="02020603050405020304" pitchFamily="18" charset="0"/>
                <a:cs typeface="Times New Roman" panose="02020603050405020304" pitchFamily="18" charset="0"/>
              </a:rPr>
              <a:t>Réaliser des actions d’éducation à la santé pour un public ciblé, dans un contexte donné</a:t>
            </a:r>
          </a:p>
        </p:txBody>
      </p:sp>
      <p:sp>
        <p:nvSpPr>
          <p:cNvPr id="3" name="ZoneTexte 2">
            <a:extLst>
              <a:ext uri="{FF2B5EF4-FFF2-40B4-BE49-F238E27FC236}">
                <a16:creationId xmlns:a16="http://schemas.microsoft.com/office/drawing/2014/main" xmlns="" id="{7CE1A6B4-F46A-2444-9CE6-96244BAC5707}"/>
              </a:ext>
            </a:extLst>
          </p:cNvPr>
          <p:cNvSpPr txBox="1"/>
          <p:nvPr/>
        </p:nvSpPr>
        <p:spPr>
          <a:xfrm>
            <a:off x="88049" y="767444"/>
            <a:ext cx="12077701" cy="6039105"/>
          </a:xfrm>
          <a:prstGeom prst="rect">
            <a:avLst/>
          </a:prstGeom>
          <a:noFill/>
          <a:ln w="57150">
            <a:solidFill>
              <a:srgbClr val="92D050"/>
            </a:solidFill>
          </a:ln>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Bloc 4 : Savoirs associés :</a:t>
            </a:r>
            <a:endParaRPr lang="fr-FR" sz="1100" b="1" dirty="0">
              <a:latin typeface="Times New Roman" panose="02020603050405020304" pitchFamily="18" charset="0"/>
              <a:cs typeface="Times New Roman" panose="02020603050405020304" pitchFamily="18" charset="0"/>
            </a:endParaRPr>
          </a:p>
          <a:p>
            <a:pPr algn="ctr"/>
            <a:endParaRPr lang="fr-FR" sz="1100" b="1" dirty="0">
              <a:latin typeface="Times New Roman" panose="02020603050405020304" pitchFamily="18" charset="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Techniques professionnelles </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Adaptation de l’environnement de la personne </a:t>
            </a:r>
            <a:r>
              <a:rPr lang="fr-FR" dirty="0">
                <a:cs typeface="Times New Roman" panose="02020603050405020304" pitchFamily="18" charset="0"/>
              </a:rPr>
              <a:t>( aménagement des locaux pour</a:t>
            </a:r>
          </a:p>
          <a:p>
            <a:r>
              <a:rPr lang="fr-FR" dirty="0">
                <a:cs typeface="Times New Roman" panose="02020603050405020304" pitchFamily="18" charset="0"/>
              </a:rPr>
              <a:t>                                                                          l’accessibilité, la sécurité</a:t>
            </a:r>
            <a:r>
              <a:rPr lang="fr-FR" b="1" dirty="0">
                <a:cs typeface="Times New Roman" panose="02020603050405020304" pitchFamily="18" charset="0"/>
              </a:rPr>
              <a:t>; les techniques de soins d’hygiène  </a:t>
            </a:r>
            <a:r>
              <a:rPr lang="fr-FR" dirty="0">
                <a:cs typeface="Times New Roman" panose="02020603050405020304" pitchFamily="18" charset="0"/>
              </a:rPr>
              <a:t>(hygiène corporelle de</a:t>
            </a:r>
          </a:p>
          <a:p>
            <a:r>
              <a:rPr lang="fr-FR" dirty="0">
                <a:cs typeface="Times New Roman" panose="02020603050405020304" pitchFamily="18" charset="0"/>
              </a:rPr>
              <a:t>                                                                          l’enfant : bucco dentaire, des mains)</a:t>
            </a:r>
            <a:r>
              <a:rPr lang="fr-FR" b="1" dirty="0">
                <a:cs typeface="Times New Roman" panose="02020603050405020304" pitchFamily="18" charset="0"/>
              </a:rPr>
              <a:t>; les actions d’éducation  à la santé  (</a:t>
            </a:r>
            <a:r>
              <a:rPr lang="fr-FR" dirty="0">
                <a:cs typeface="Times New Roman" panose="02020603050405020304" pitchFamily="18" charset="0"/>
              </a:rPr>
              <a:t>recueil</a:t>
            </a:r>
          </a:p>
          <a:p>
            <a:r>
              <a:rPr lang="fr-FR" dirty="0">
                <a:cs typeface="Times New Roman" panose="02020603050405020304" pitchFamily="18" charset="0"/>
              </a:rPr>
              <a:t>                                                                          des besoins, préparation de l’action, justifier le choix d’une action , différencier</a:t>
            </a:r>
          </a:p>
          <a:p>
            <a:r>
              <a:rPr lang="fr-FR" dirty="0">
                <a:cs typeface="Times New Roman" panose="02020603050405020304" pitchFamily="18" charset="0"/>
              </a:rPr>
              <a:t>                                                                          les évaluations quantitatives, qualitatives et caractériser les  comptes rendu, bilan </a:t>
            </a:r>
          </a:p>
          <a:p>
            <a:r>
              <a:rPr lang="fr-FR" dirty="0">
                <a:cs typeface="Times New Roman" panose="02020603050405020304" pitchFamily="18" charset="0"/>
              </a:rPr>
              <a:t>                                                                          et synthèse...) </a:t>
            </a:r>
          </a:p>
          <a:p>
            <a:r>
              <a:rPr lang="fr-FR" sz="2400" b="1" dirty="0">
                <a:highlight>
                  <a:srgbClr val="FFFF00"/>
                </a:highlight>
                <a:latin typeface="Times New Roman" panose="02020603050405020304" pitchFamily="18" charset="0"/>
                <a:cs typeface="Times New Roman" panose="02020603050405020304" pitchFamily="18" charset="0"/>
              </a:rPr>
              <a:t>Nutrition- Alimentation</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Les sources nutritionnelles </a:t>
            </a:r>
            <a:r>
              <a:rPr lang="fr-FR" dirty="0">
                <a:cs typeface="Times New Roman" panose="02020603050405020304" pitchFamily="18" charset="0"/>
              </a:rPr>
              <a:t>(les constituants alimentaires); </a:t>
            </a:r>
            <a:r>
              <a:rPr lang="fr-FR" b="1" dirty="0">
                <a:cs typeface="Times New Roman" panose="02020603050405020304" pitchFamily="18" charset="0"/>
              </a:rPr>
              <a:t>l’alimentation rationnelle</a:t>
            </a:r>
          </a:p>
          <a:p>
            <a:r>
              <a:rPr lang="fr-FR" b="1" dirty="0">
                <a:cs typeface="Times New Roman" panose="02020603050405020304" pitchFamily="18" charset="0"/>
              </a:rPr>
              <a:t>			          </a:t>
            </a:r>
            <a:r>
              <a:rPr lang="fr-FR" dirty="0">
                <a:cs typeface="Times New Roman" panose="02020603050405020304" pitchFamily="18" charset="0"/>
              </a:rPr>
              <a:t>(besoins nutritionnels et apports recommandés, influences de l’âge, du mode de vie, de</a:t>
            </a:r>
          </a:p>
          <a:p>
            <a:r>
              <a:rPr lang="fr-FR" dirty="0">
                <a:cs typeface="Times New Roman" panose="02020603050405020304" pitchFamily="18" charset="0"/>
              </a:rPr>
              <a:t>                                                               l’état physiologique ou pathologique...);</a:t>
            </a:r>
            <a:r>
              <a:rPr lang="fr-FR" b="1" dirty="0">
                <a:cs typeface="Times New Roman" panose="02020603050405020304" pitchFamily="18" charset="0"/>
              </a:rPr>
              <a:t> les comportements et habitudes alimentaires</a:t>
            </a:r>
          </a:p>
          <a:p>
            <a:r>
              <a:rPr lang="fr-FR" b="1" dirty="0">
                <a:cs typeface="Times New Roman" panose="02020603050405020304" pitchFamily="18" charset="0"/>
              </a:rPr>
              <a:t>	          </a:t>
            </a:r>
          </a:p>
          <a:p>
            <a:r>
              <a:rPr lang="fr-FR" sz="2400" b="1" dirty="0">
                <a:highlight>
                  <a:srgbClr val="FFFF00"/>
                </a:highlight>
                <a:latin typeface="Times New Roman" panose="02020603050405020304" pitchFamily="18" charset="0"/>
                <a:cs typeface="Times New Roman" panose="02020603050405020304" pitchFamily="18" charset="0"/>
              </a:rPr>
              <a:t>Sciences médicosociales </a:t>
            </a:r>
            <a:r>
              <a:rPr lang="fr-FR" sz="2400" b="1" dirty="0">
                <a:latin typeface="Times New Roman" panose="02020603050405020304" pitchFamily="18" charset="0"/>
                <a:cs typeface="Times New Roman" panose="02020603050405020304" pitchFamily="18" charset="0"/>
              </a:rPr>
              <a:t>: </a:t>
            </a:r>
            <a:r>
              <a:rPr lang="fr-FR" b="1" dirty="0">
                <a:solidFill>
                  <a:schemeClr val="accent6">
                    <a:lumMod val="75000"/>
                  </a:schemeClr>
                </a:solidFill>
                <a:cs typeface="Times New Roman" panose="02020603050405020304" pitchFamily="18" charset="0"/>
              </a:rPr>
              <a:t>La politique de santé publique et la législation sociale; l’enfant </a:t>
            </a:r>
            <a:r>
              <a:rPr lang="fr-FR" dirty="0">
                <a:solidFill>
                  <a:schemeClr val="accent6">
                    <a:lumMod val="75000"/>
                  </a:schemeClr>
                </a:solidFill>
                <a:cs typeface="Times New Roman" panose="02020603050405020304" pitchFamily="18" charset="0"/>
              </a:rPr>
              <a:t>( développement social,</a:t>
            </a:r>
          </a:p>
          <a:p>
            <a:r>
              <a:rPr lang="fr-FR" b="1" dirty="0">
                <a:solidFill>
                  <a:schemeClr val="accent6">
                    <a:lumMod val="75000"/>
                  </a:schemeClr>
                </a:solidFill>
                <a:cs typeface="Times New Roman" panose="02020603050405020304" pitchFamily="18" charset="0"/>
              </a:rPr>
              <a:t>                                                                </a:t>
            </a:r>
            <a:r>
              <a:rPr lang="fr-FR" dirty="0">
                <a:solidFill>
                  <a:schemeClr val="accent6">
                    <a:lumMod val="75000"/>
                  </a:schemeClr>
                </a:solidFill>
                <a:cs typeface="Times New Roman" panose="02020603050405020304" pitchFamily="18" charset="0"/>
              </a:rPr>
              <a:t>droits de l’enfant, PMI, accueil collectif du jeune enfant, école maternelle, élémentaire  </a:t>
            </a:r>
          </a:p>
          <a:p>
            <a:r>
              <a:rPr lang="fr-FR" dirty="0">
                <a:solidFill>
                  <a:schemeClr val="accent6">
                    <a:lumMod val="75000"/>
                  </a:schemeClr>
                </a:solidFill>
                <a:cs typeface="Times New Roman" panose="02020603050405020304" pitchFamily="18" charset="0"/>
              </a:rPr>
              <a:t>                                                                accueil de loisirs, enfance en danger, mort inattendue du nourrisson...);</a:t>
            </a:r>
            <a:r>
              <a:rPr lang="fr-FR" b="1" dirty="0">
                <a:solidFill>
                  <a:schemeClr val="accent6">
                    <a:lumMod val="75000"/>
                  </a:schemeClr>
                </a:solidFill>
                <a:cs typeface="Times New Roman" panose="02020603050405020304" pitchFamily="18" charset="0"/>
              </a:rPr>
              <a:t>l’adolescent</a:t>
            </a:r>
          </a:p>
          <a:p>
            <a:r>
              <a:rPr lang="fr-FR" b="1" dirty="0">
                <a:solidFill>
                  <a:schemeClr val="accent6">
                    <a:lumMod val="75000"/>
                  </a:schemeClr>
                </a:solidFill>
                <a:latin typeface="Times New Roman" panose="02020603050405020304" pitchFamily="18" charset="0"/>
                <a:cs typeface="Times New Roman" panose="02020603050405020304" pitchFamily="18" charset="0"/>
              </a:rPr>
              <a:t>                                                           </a:t>
            </a:r>
            <a:r>
              <a:rPr lang="fr-FR" dirty="0">
                <a:solidFill>
                  <a:schemeClr val="accent6">
                    <a:lumMod val="75000"/>
                  </a:schemeClr>
                </a:solidFill>
                <a:latin typeface="Times New Roman" panose="02020603050405020304" pitchFamily="18" charset="0"/>
                <a:cs typeface="Times New Roman" panose="02020603050405020304" pitchFamily="18" charset="0"/>
              </a:rPr>
              <a:t>(définition, comportements, conduite à risques...) </a:t>
            </a:r>
            <a:r>
              <a:rPr lang="fr-FR" b="1" dirty="0">
                <a:solidFill>
                  <a:schemeClr val="accent6">
                    <a:lumMod val="75000"/>
                  </a:schemeClr>
                </a:solidFill>
                <a:latin typeface="Times New Roman" panose="02020603050405020304" pitchFamily="18" charset="0"/>
                <a:cs typeface="Times New Roman" panose="02020603050405020304" pitchFamily="18" charset="0"/>
              </a:rPr>
              <a:t>la famille; la personne âgée, la personne</a:t>
            </a:r>
          </a:p>
          <a:p>
            <a:r>
              <a:rPr lang="fr-FR" b="1" dirty="0">
                <a:solidFill>
                  <a:schemeClr val="accent6">
                    <a:lumMod val="75000"/>
                  </a:schemeClr>
                </a:solidFill>
                <a:latin typeface="Times New Roman" panose="02020603050405020304" pitchFamily="18" charset="0"/>
                <a:cs typeface="Times New Roman" panose="02020603050405020304" pitchFamily="18" charset="0"/>
              </a:rPr>
              <a:t>			           en situation de handicap</a:t>
            </a:r>
            <a:endParaRPr lang="fr-FR" b="1" dirty="0">
              <a:cs typeface="Times New Roman" panose="02020603050405020304" pitchFamily="18" charset="0"/>
            </a:endParaRPr>
          </a:p>
          <a:p>
            <a:r>
              <a:rPr lang="fr-FR" sz="2400" b="1" dirty="0">
                <a:highlight>
                  <a:srgbClr val="FFFF00"/>
                </a:highlight>
                <a:latin typeface="Times New Roman" panose="02020603050405020304" pitchFamily="18" charset="0"/>
                <a:cs typeface="Times New Roman" panose="02020603050405020304" pitchFamily="18" charset="0"/>
              </a:rPr>
              <a:t>Biologie-physiopathologie</a:t>
            </a:r>
            <a:r>
              <a:rPr lang="fr-FR" sz="2400" b="1" dirty="0">
                <a:latin typeface="Times New Roman" panose="02020603050405020304" pitchFamily="18" charset="0"/>
                <a:cs typeface="Times New Roman" panose="02020603050405020304" pitchFamily="18" charset="0"/>
              </a:rPr>
              <a:t> </a:t>
            </a:r>
            <a:r>
              <a:rPr lang="fr-FR" b="1" dirty="0">
                <a:cs typeface="Times New Roman" panose="02020603050405020304" pitchFamily="18" charset="0"/>
              </a:rPr>
              <a:t>: </a:t>
            </a:r>
            <a:r>
              <a:rPr lang="fr-FR" b="1" dirty="0">
                <a:solidFill>
                  <a:srgbClr val="FF6838"/>
                </a:solidFill>
                <a:cs typeface="Times New Roman" panose="02020603050405020304" pitchFamily="18" charset="0"/>
              </a:rPr>
              <a:t>La cellule; la peau; les appareils génitaux; l’appareil respiratoire, digestif; le système </a:t>
            </a:r>
          </a:p>
          <a:p>
            <a:r>
              <a:rPr lang="fr-FR" b="1" dirty="0">
                <a:solidFill>
                  <a:srgbClr val="FF6838"/>
                </a:solidFill>
                <a:cs typeface="Times New Roman" panose="02020603050405020304" pitchFamily="18" charset="0"/>
              </a:rPr>
              <a:t>			               nerveux; l’oreille; les explorations et moyens diagnostics; le système immunitaire</a:t>
            </a:r>
          </a:p>
          <a:p>
            <a:r>
              <a:rPr lang="fr-FR" b="1" i="1" dirty="0">
                <a:solidFill>
                  <a:srgbClr val="FF6838"/>
                </a:solidFill>
                <a:cs typeface="Times New Roman" panose="02020603050405020304" pitchFamily="18" charset="0"/>
              </a:rPr>
              <a:t>			               </a:t>
            </a:r>
            <a:r>
              <a:rPr lang="fr-FR" dirty="0">
                <a:solidFill>
                  <a:srgbClr val="FF6838"/>
                </a:solidFill>
                <a:cs typeface="Times New Roman" panose="02020603050405020304" pitchFamily="18" charset="0"/>
              </a:rPr>
              <a:t>(vaccinations, allergies rubéole, coqueluche....)</a:t>
            </a:r>
            <a:endParaRPr lang="fr-FR" b="1" i="1" dirty="0">
              <a:solidFill>
                <a:srgbClr val="FF6838"/>
              </a:solidFill>
              <a:cs typeface="Times New Roman" panose="02020603050405020304" pitchFamily="18" charset="0"/>
            </a:endParaRPr>
          </a:p>
        </p:txBody>
      </p:sp>
    </p:spTree>
    <p:extLst>
      <p:ext uri="{BB962C8B-B14F-4D97-AF65-F5344CB8AC3E}">
        <p14:creationId xmlns:p14="http://schemas.microsoft.com/office/powerpoint/2010/main" xmlns="" val="3580411683"/>
      </p:ext>
    </p:extLst>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xmlns="" id="{1E64FAE6-E684-B945-A00E-D79276003979}"/>
              </a:ext>
            </a:extLst>
          </p:cNvPr>
          <p:cNvSpPr txBox="1">
            <a:spLocks noChangeArrowheads="1"/>
          </p:cNvSpPr>
          <p:nvPr/>
        </p:nvSpPr>
        <p:spPr bwMode="auto">
          <a:xfrm>
            <a:off x="1992313" y="114301"/>
            <a:ext cx="7632700" cy="8817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r>
              <a:rPr lang="fr-FR" b="1" dirty="0">
                <a:solidFill>
                  <a:srgbClr val="BE20C5"/>
                </a:solidFill>
              </a:rPr>
              <a:t>Bac professionnel </a:t>
            </a:r>
            <a:br>
              <a:rPr lang="fr-FR" b="1" dirty="0">
                <a:solidFill>
                  <a:srgbClr val="BE20C5"/>
                </a:solidFill>
              </a:rPr>
            </a:br>
            <a:r>
              <a:rPr lang="fr-FR" b="1" dirty="0">
                <a:solidFill>
                  <a:srgbClr val="BE20C5"/>
                </a:solidFill>
              </a:rPr>
              <a:t>Accompagnement, soins et services à la personne</a:t>
            </a:r>
          </a:p>
        </p:txBody>
      </p:sp>
      <p:sp>
        <p:nvSpPr>
          <p:cNvPr id="17411" name="Text Box 2">
            <a:extLst>
              <a:ext uri="{FF2B5EF4-FFF2-40B4-BE49-F238E27FC236}">
                <a16:creationId xmlns:a16="http://schemas.microsoft.com/office/drawing/2014/main" xmlns="" id="{D385278E-4DD0-844D-BA85-AC2116F469DC}"/>
              </a:ext>
            </a:extLst>
          </p:cNvPr>
          <p:cNvSpPr txBox="1">
            <a:spLocks noChangeArrowheads="1"/>
          </p:cNvSpPr>
          <p:nvPr/>
        </p:nvSpPr>
        <p:spPr bwMode="auto">
          <a:xfrm>
            <a:off x="0" y="1208410"/>
            <a:ext cx="12136664" cy="44315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spcBef>
                <a:spcPts val="1250"/>
              </a:spcBef>
              <a:buSzPct val="100000"/>
              <a:defRPr/>
            </a:pPr>
            <a:r>
              <a:rPr lang="fr-FR" sz="2800" dirty="0">
                <a:solidFill>
                  <a:srgbClr val="000000"/>
                </a:solidFill>
                <a:latin typeface="Gill Sans Ultra Bold" pitchFamily="34" charset="0"/>
              </a:rPr>
              <a:t>Attention aux idées reçues</a:t>
            </a:r>
          </a:p>
          <a:p>
            <a:pPr algn="ctr" eaLnBrk="1" hangingPunct="1">
              <a:spcBef>
                <a:spcPts val="1250"/>
              </a:spcBef>
              <a:buSzPct val="100000"/>
              <a:defRPr/>
            </a:pPr>
            <a:r>
              <a:rPr lang="fr-FR" sz="1800" b="1" dirty="0">
                <a:solidFill>
                  <a:srgbClr val="000000"/>
                </a:solidFill>
              </a:rPr>
              <a:t>Cette formation ne vise pas seulement le travail auprès des enfants</a:t>
            </a:r>
          </a:p>
          <a:p>
            <a:pPr algn="ctr" eaLnBrk="1" hangingPunct="1">
              <a:spcBef>
                <a:spcPts val="1250"/>
              </a:spcBef>
              <a:buSzPct val="100000"/>
              <a:defRPr/>
            </a:pPr>
            <a:r>
              <a:rPr lang="fr-FR" b="1" dirty="0">
                <a:solidFill>
                  <a:srgbClr val="FF0000"/>
                </a:solidFill>
              </a:rPr>
              <a:t>mais</a:t>
            </a:r>
            <a:r>
              <a:rPr lang="fr-FR" b="1" dirty="0">
                <a:solidFill>
                  <a:srgbClr val="000000"/>
                </a:solidFill>
              </a:rPr>
              <a:t>  </a:t>
            </a:r>
          </a:p>
          <a:p>
            <a:pPr algn="ctr" eaLnBrk="1" hangingPunct="1">
              <a:spcBef>
                <a:spcPts val="1250"/>
              </a:spcBef>
              <a:buSzPct val="100000"/>
              <a:defRPr/>
            </a:pPr>
            <a:r>
              <a:rPr lang="fr-FR" b="1" dirty="0">
                <a:solidFill>
                  <a:srgbClr val="FF0000"/>
                </a:solidFill>
              </a:rPr>
              <a:t>les soins d’hygiène, de sécurité, de confort</a:t>
            </a:r>
          </a:p>
          <a:p>
            <a:pPr algn="ctr" eaLnBrk="1" hangingPunct="1">
              <a:spcBef>
                <a:spcPts val="1250"/>
              </a:spcBef>
              <a:buSzPct val="100000"/>
              <a:defRPr/>
            </a:pPr>
            <a:r>
              <a:rPr lang="fr-FR" b="1" dirty="0">
                <a:solidFill>
                  <a:srgbClr val="FF0000"/>
                </a:solidFill>
              </a:rPr>
              <a:t>l’aide aux actes de la vie quotidienne,</a:t>
            </a:r>
          </a:p>
          <a:p>
            <a:pPr algn="ctr" eaLnBrk="1" hangingPunct="1">
              <a:spcBef>
                <a:spcPts val="1250"/>
              </a:spcBef>
              <a:buSzPct val="100000"/>
              <a:defRPr/>
            </a:pPr>
            <a:r>
              <a:rPr lang="fr-FR" b="1" dirty="0">
                <a:solidFill>
                  <a:srgbClr val="FF0000"/>
                </a:solidFill>
              </a:rPr>
              <a:t> le maintien de la vie sociale de la personne,</a:t>
            </a:r>
          </a:p>
          <a:p>
            <a:pPr algn="ctr" eaLnBrk="1" hangingPunct="1">
              <a:spcBef>
                <a:spcPts val="1250"/>
              </a:spcBef>
              <a:buSzPct val="100000"/>
              <a:defRPr/>
            </a:pPr>
            <a:r>
              <a:rPr lang="fr-FR" b="1" dirty="0">
                <a:solidFill>
                  <a:srgbClr val="FF0000"/>
                </a:solidFill>
              </a:rPr>
              <a:t>les activités d’éducation à la santé....</a:t>
            </a:r>
          </a:p>
          <a:p>
            <a:pPr eaLnBrk="1" hangingPunct="1">
              <a:spcBef>
                <a:spcPts val="1250"/>
              </a:spcBef>
              <a:buSzPct val="100000"/>
              <a:defRPr/>
            </a:pPr>
            <a:r>
              <a:rPr lang="fr-FR" sz="1800" b="1" dirty="0">
                <a:solidFill>
                  <a:srgbClr val="000000"/>
                </a:solidFill>
              </a:rPr>
              <a:t>     </a:t>
            </a:r>
            <a:r>
              <a:rPr lang="fr-FR" sz="2000" b="1" dirty="0">
                <a:solidFill>
                  <a:srgbClr val="000000"/>
                </a:solidFill>
              </a:rPr>
              <a:t>de l</a:t>
            </a:r>
            <a:r>
              <a:rPr lang="fr-FR" altLang="fr-FR" sz="2000" b="1" dirty="0">
                <a:solidFill>
                  <a:srgbClr val="000000"/>
                </a:solidFill>
              </a:rPr>
              <a:t>’</a:t>
            </a:r>
            <a:r>
              <a:rPr lang="fr-FR" sz="2000" b="1" dirty="0">
                <a:solidFill>
                  <a:srgbClr val="000000"/>
                </a:solidFill>
              </a:rPr>
              <a:t>enfant, l’adolescent, l’adulte  à la personne âgée, et aux personnes en situation d’handicap</a:t>
            </a:r>
            <a:r>
              <a:rPr lang="fr-FR" sz="1800" b="1" dirty="0">
                <a:solidFill>
                  <a:srgbClr val="000000"/>
                </a:solidFill>
              </a:rPr>
              <a:t>	</a:t>
            </a:r>
            <a:r>
              <a:rPr lang="fr-FR" sz="2000" dirty="0">
                <a:solidFill>
                  <a:srgbClr val="000000"/>
                </a:solidFill>
              </a:rPr>
              <a:t>	</a:t>
            </a:r>
          </a:p>
        </p:txBody>
      </p:sp>
      <p:sp>
        <p:nvSpPr>
          <p:cNvPr id="17413" name="AutoShape 6">
            <a:hlinkClick r:id="" action="ppaction://hlinkshowjump?jump=previousslide"/>
            <a:extLst>
              <a:ext uri="{FF2B5EF4-FFF2-40B4-BE49-F238E27FC236}">
                <a16:creationId xmlns:a16="http://schemas.microsoft.com/office/drawing/2014/main" xmlns="" id="{20A51FBE-DA1F-4B45-BDCE-B4FC960813C8}"/>
              </a:ext>
            </a:extLst>
          </p:cNvPr>
          <p:cNvSpPr>
            <a:spLocks noChangeArrowheads="1"/>
          </p:cNvSpPr>
          <p:nvPr/>
        </p:nvSpPr>
        <p:spPr bwMode="auto">
          <a:xfrm>
            <a:off x="7104063" y="1773239"/>
            <a:ext cx="360362" cy="287337"/>
          </a:xfrm>
          <a:prstGeom prst="actionButtonBackPrevious">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17414" name="Rectangle 7">
            <a:extLst>
              <a:ext uri="{FF2B5EF4-FFF2-40B4-BE49-F238E27FC236}">
                <a16:creationId xmlns:a16="http://schemas.microsoft.com/office/drawing/2014/main" xmlns="" id="{5337AF89-1749-2B41-865F-BA73517D0A59}"/>
              </a:ext>
            </a:extLst>
          </p:cNvPr>
          <p:cNvSpPr>
            <a:spLocks noChangeArrowheads="1"/>
          </p:cNvSpPr>
          <p:nvPr/>
        </p:nvSpPr>
        <p:spPr bwMode="auto">
          <a:xfrm>
            <a:off x="2068513" y="260351"/>
            <a:ext cx="239466"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b="1" dirty="0">
                <a:solidFill>
                  <a:srgbClr val="330066"/>
                </a:solidFill>
                <a:latin typeface="Arial" charset="0"/>
                <a:ea typeface="ＭＳ Ｐゴシック" charset="0"/>
                <a:cs typeface="ＭＳ Ｐゴシック" charset="0"/>
              </a:rPr>
              <a:t> </a:t>
            </a:r>
          </a:p>
        </p:txBody>
      </p:sp>
      <p:pic>
        <p:nvPicPr>
          <p:cNvPr id="17415" name="Picture 8">
            <a:extLst>
              <a:ext uri="{FF2B5EF4-FFF2-40B4-BE49-F238E27FC236}">
                <a16:creationId xmlns:a16="http://schemas.microsoft.com/office/drawing/2014/main" xmlns="" id="{CC903F99-9411-6B45-A842-9D20DB717F5A}"/>
              </a:ext>
            </a:extLst>
          </p:cNvPr>
          <p:cNvPicPr>
            <a:picLocks noChangeAspect="1" noChangeArrowheads="1"/>
          </p:cNvPicPr>
          <p:nvPr/>
        </p:nvPicPr>
        <p:blipFill>
          <a:blip r:embed="rId3"/>
          <a:srcRect/>
          <a:stretch>
            <a:fillRect/>
          </a:stretch>
        </p:blipFill>
        <p:spPr bwMode="auto">
          <a:xfrm>
            <a:off x="7856650" y="5695742"/>
            <a:ext cx="1512887" cy="898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 name="Image 2" descr="Une image contenant jouet, poupée&#10;&#10;Description générée automatiquement">
            <a:extLst>
              <a:ext uri="{FF2B5EF4-FFF2-40B4-BE49-F238E27FC236}">
                <a16:creationId xmlns:a16="http://schemas.microsoft.com/office/drawing/2014/main" xmlns="" id="{DE07E18A-1C01-C147-8DA7-2AC7524A3DE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31707" y="5618161"/>
            <a:ext cx="936625"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a:extLst>
              <a:ext uri="{FF2B5EF4-FFF2-40B4-BE49-F238E27FC236}">
                <a16:creationId xmlns:a16="http://schemas.microsoft.com/office/drawing/2014/main" xmlns="" id="{5623FD4E-95BF-ED4F-98E3-B575335A4E8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44687" y="5699124"/>
            <a:ext cx="15367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5071066"/>
      </p:ext>
    </p:extLst>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p:tgtEl>
                                          <p:spTgt spid="174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4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411">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 calcmode="lin" valueType="num">
                                      <p:cBhvr>
                                        <p:cTn id="18"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17411">
                                            <p:txEl>
                                              <p:pRg st="2" end="2"/>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p:cTn id="23"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17411">
                                            <p:txEl>
                                              <p:pRg st="3" end="3"/>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 calcmode="lin" valueType="num">
                                      <p:cBhvr>
                                        <p:cTn id="28"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7411">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17411">
                                            <p:txEl>
                                              <p:pRg st="5" end="5"/>
                                            </p:txEl>
                                          </p:spTgt>
                                        </p:tgtEl>
                                        <p:attrNameLst>
                                          <p:attrName>style.visibility</p:attrName>
                                        </p:attrNameLst>
                                      </p:cBhvr>
                                      <p:to>
                                        <p:strVal val="visible"/>
                                      </p:to>
                                    </p:set>
                                    <p:anim calcmode="lin" valueType="num">
                                      <p:cBhvr>
                                        <p:cTn id="33" dur="1000" fill="hold"/>
                                        <p:tgtEl>
                                          <p:spTgt spid="17411">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17411">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17411">
                                            <p:txEl>
                                              <p:pRg st="5" end="5"/>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17411">
                                            <p:txEl>
                                              <p:pRg st="6" end="6"/>
                                            </p:txEl>
                                          </p:spTgt>
                                        </p:tgtEl>
                                        <p:attrNameLst>
                                          <p:attrName>style.visibility</p:attrName>
                                        </p:attrNameLst>
                                      </p:cBhvr>
                                      <p:to>
                                        <p:strVal val="visible"/>
                                      </p:to>
                                    </p:set>
                                    <p:anim calcmode="lin" valueType="num">
                                      <p:cBhvr>
                                        <p:cTn id="38" dur="1000" fill="hold"/>
                                        <p:tgtEl>
                                          <p:spTgt spid="17411">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17411">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17411">
                                            <p:txEl>
                                              <p:pRg st="6" end="6"/>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17411">
                                            <p:txEl>
                                              <p:pRg st="7" end="7"/>
                                            </p:txEl>
                                          </p:spTgt>
                                        </p:tgtEl>
                                        <p:attrNameLst>
                                          <p:attrName>style.visibility</p:attrName>
                                        </p:attrNameLst>
                                      </p:cBhvr>
                                      <p:to>
                                        <p:strVal val="visible"/>
                                      </p:to>
                                    </p:set>
                                    <p:anim calcmode="lin" valueType="num">
                                      <p:cBhvr>
                                        <p:cTn id="43" dur="1000" fill="hold"/>
                                        <p:tgtEl>
                                          <p:spTgt spid="17411">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17411">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1741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strVal val="#ppt_w*0.70"/>
                                          </p:val>
                                        </p:tav>
                                        <p:tav tm="100000">
                                          <p:val>
                                            <p:strVal val="#ppt_w"/>
                                          </p:val>
                                        </p:tav>
                                      </p:tavLst>
                                    </p:anim>
                                    <p:anim calcmode="lin" valueType="num">
                                      <p:cBhvr>
                                        <p:cTn id="51" dur="1000" fill="hold"/>
                                        <p:tgtEl>
                                          <p:spTgt spid="5"/>
                                        </p:tgtEl>
                                        <p:attrNameLst>
                                          <p:attrName>ppt_h</p:attrName>
                                        </p:attrNameLst>
                                      </p:cBhvr>
                                      <p:tavLst>
                                        <p:tav tm="0">
                                          <p:val>
                                            <p:strVal val="#ppt_h"/>
                                          </p:val>
                                        </p:tav>
                                        <p:tav tm="100000">
                                          <p:val>
                                            <p:strVal val="#ppt_h"/>
                                          </p:val>
                                        </p:tav>
                                      </p:tavLst>
                                    </p:anim>
                                    <p:animEffect transition="in" filter="fade">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1000" fill="hold"/>
                                        <p:tgtEl>
                                          <p:spTgt spid="3"/>
                                        </p:tgtEl>
                                        <p:attrNameLst>
                                          <p:attrName>ppt_w</p:attrName>
                                        </p:attrNameLst>
                                      </p:cBhvr>
                                      <p:tavLst>
                                        <p:tav tm="0">
                                          <p:val>
                                            <p:strVal val="#ppt_w*0.70"/>
                                          </p:val>
                                        </p:tav>
                                        <p:tav tm="100000">
                                          <p:val>
                                            <p:strVal val="#ppt_w"/>
                                          </p:val>
                                        </p:tav>
                                      </p:tavLst>
                                    </p:anim>
                                    <p:anim calcmode="lin" valueType="num">
                                      <p:cBhvr>
                                        <p:cTn id="58" dur="1000" fill="hold"/>
                                        <p:tgtEl>
                                          <p:spTgt spid="3"/>
                                        </p:tgtEl>
                                        <p:attrNameLst>
                                          <p:attrName>ppt_h</p:attrName>
                                        </p:attrNameLst>
                                      </p:cBhvr>
                                      <p:tavLst>
                                        <p:tav tm="0">
                                          <p:val>
                                            <p:strVal val="#ppt_h"/>
                                          </p:val>
                                        </p:tav>
                                        <p:tav tm="100000">
                                          <p:val>
                                            <p:strVal val="#ppt_h"/>
                                          </p:val>
                                        </p:tav>
                                      </p:tavLst>
                                    </p:anim>
                                    <p:animEffect transition="in" filter="fade">
                                      <p:cBhvr>
                                        <p:cTn id="59" dur="10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17415"/>
                                        </p:tgtEl>
                                        <p:attrNameLst>
                                          <p:attrName>style.visibility</p:attrName>
                                        </p:attrNameLst>
                                      </p:cBhvr>
                                      <p:to>
                                        <p:strVal val="visible"/>
                                      </p:to>
                                    </p:set>
                                    <p:anim calcmode="lin" valueType="num">
                                      <p:cBhvr>
                                        <p:cTn id="64" dur="1000" fill="hold"/>
                                        <p:tgtEl>
                                          <p:spTgt spid="17415"/>
                                        </p:tgtEl>
                                        <p:attrNameLst>
                                          <p:attrName>ppt_w</p:attrName>
                                        </p:attrNameLst>
                                      </p:cBhvr>
                                      <p:tavLst>
                                        <p:tav tm="0">
                                          <p:val>
                                            <p:strVal val="#ppt_w*0.70"/>
                                          </p:val>
                                        </p:tav>
                                        <p:tav tm="100000">
                                          <p:val>
                                            <p:strVal val="#ppt_w"/>
                                          </p:val>
                                        </p:tav>
                                      </p:tavLst>
                                    </p:anim>
                                    <p:anim calcmode="lin" valueType="num">
                                      <p:cBhvr>
                                        <p:cTn id="65" dur="1000" fill="hold"/>
                                        <p:tgtEl>
                                          <p:spTgt spid="17415"/>
                                        </p:tgtEl>
                                        <p:attrNameLst>
                                          <p:attrName>ppt_h</p:attrName>
                                        </p:attrNameLst>
                                      </p:cBhvr>
                                      <p:tavLst>
                                        <p:tav tm="0">
                                          <p:val>
                                            <p:strVal val="#ppt_h"/>
                                          </p:val>
                                        </p:tav>
                                        <p:tav tm="100000">
                                          <p:val>
                                            <p:strVal val="#ppt_h"/>
                                          </p:val>
                                        </p:tav>
                                      </p:tavLst>
                                    </p:anim>
                                    <p:animEffect transition="in" filter="fade">
                                      <p:cBhvr>
                                        <p:cTn id="66"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xmlns="" id="{896F61CC-BEDE-B642-BC27-D9151A6370BA}"/>
              </a:ext>
            </a:extLst>
          </p:cNvPr>
          <p:cNvSpPr txBox="1">
            <a:spLocks noChangeArrowheads="1"/>
          </p:cNvSpPr>
          <p:nvPr/>
        </p:nvSpPr>
        <p:spPr bwMode="auto">
          <a:xfrm>
            <a:off x="1909763" y="170544"/>
            <a:ext cx="8229600" cy="442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endParaRPr lang="fr-FR" sz="4000" dirty="0">
              <a:solidFill>
                <a:srgbClr val="BE20C5"/>
              </a:solidFill>
            </a:endParaRPr>
          </a:p>
          <a:p>
            <a:pPr algn="ctr" eaLnBrk="1" hangingPunct="1">
              <a:buSzPct val="100000"/>
              <a:defRPr/>
            </a:pPr>
            <a:r>
              <a:rPr lang="fr-FR" sz="4000" dirty="0">
                <a:solidFill>
                  <a:srgbClr val="BE20C5"/>
                </a:solidFill>
              </a:rPr>
              <a:t>Quel parcours scolaire ? </a:t>
            </a:r>
            <a:r>
              <a:rPr lang="fr-FR" sz="4000" b="1" dirty="0">
                <a:solidFill>
                  <a:srgbClr val="00B050"/>
                </a:solidFill>
              </a:rPr>
              <a:t/>
            </a:r>
            <a:br>
              <a:rPr lang="fr-FR" sz="4000" b="1" dirty="0">
                <a:solidFill>
                  <a:srgbClr val="00B050"/>
                </a:solidFill>
              </a:rPr>
            </a:br>
            <a:endParaRPr lang="fr-FR" sz="4000" b="1" dirty="0">
              <a:solidFill>
                <a:srgbClr val="00B050"/>
              </a:solidFill>
            </a:endParaRPr>
          </a:p>
        </p:txBody>
      </p:sp>
      <p:sp>
        <p:nvSpPr>
          <p:cNvPr id="22531" name="Text Box 2">
            <a:extLst>
              <a:ext uri="{FF2B5EF4-FFF2-40B4-BE49-F238E27FC236}">
                <a16:creationId xmlns:a16="http://schemas.microsoft.com/office/drawing/2014/main" xmlns="" id="{DE9F9AF9-9EE0-5049-84AB-DA0E60796FAD}"/>
              </a:ext>
            </a:extLst>
          </p:cNvPr>
          <p:cNvSpPr txBox="1">
            <a:spLocks noChangeArrowheads="1"/>
          </p:cNvSpPr>
          <p:nvPr/>
        </p:nvSpPr>
        <p:spPr bwMode="auto">
          <a:xfrm>
            <a:off x="609600" y="981076"/>
            <a:ext cx="10885713" cy="2079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Lst>
              <a:defRPr sz="2400">
                <a:solidFill>
                  <a:schemeClr val="bg1"/>
                </a:solidFill>
                <a:latin typeface="Arial" pitchFamily="34" charset="0"/>
                <a:ea typeface="ＭＳ Ｐゴシック" pitchFamily="34" charset="-128"/>
              </a:defRPr>
            </a:lvl9pPr>
          </a:lstStyle>
          <a:p>
            <a:pPr eaLnBrk="1" hangingPunct="1">
              <a:spcBef>
                <a:spcPts val="750"/>
              </a:spcBef>
              <a:buClr>
                <a:srgbClr val="B41450"/>
              </a:buClr>
              <a:buSzPct val="100000"/>
              <a:buFont typeface="Wingdings" pitchFamily="2" charset="2"/>
              <a:buChar char=""/>
              <a:defRPr/>
            </a:pPr>
            <a:r>
              <a:rPr lang="fr-FR" sz="3000" dirty="0">
                <a:solidFill>
                  <a:srgbClr val="B41450"/>
                </a:solidFill>
              </a:rPr>
              <a:t> Après la 3</a:t>
            </a:r>
            <a:r>
              <a:rPr lang="fr-FR" sz="3000" baseline="30000" dirty="0">
                <a:solidFill>
                  <a:srgbClr val="B41450"/>
                </a:solidFill>
              </a:rPr>
              <a:t>ème</a:t>
            </a:r>
            <a:r>
              <a:rPr lang="fr-FR" sz="3000" dirty="0">
                <a:solidFill>
                  <a:srgbClr val="B41450"/>
                </a:solidFill>
              </a:rPr>
              <a:t> : Un baccalauréat professionnel en 3 ans :</a:t>
            </a:r>
          </a:p>
          <a:p>
            <a:pPr algn="ctr" eaLnBrk="1" hangingPunct="1">
              <a:spcBef>
                <a:spcPts val="750"/>
              </a:spcBef>
              <a:buSzPct val="100000"/>
              <a:defRPr/>
            </a:pPr>
            <a:r>
              <a:rPr lang="fr-FR" dirty="0">
                <a:solidFill>
                  <a:srgbClr val="7030A0"/>
                </a:solidFill>
                <a:latin typeface="Times New Roman" panose="02020603050405020304" pitchFamily="18" charset="0"/>
                <a:cs typeface="Times New Roman" panose="02020603050405020304" pitchFamily="18" charset="0"/>
              </a:rPr>
              <a:t>Seconde professionnelle</a:t>
            </a:r>
          </a:p>
          <a:p>
            <a:pPr algn="ctr" eaLnBrk="1" hangingPunct="1">
              <a:spcBef>
                <a:spcPts val="750"/>
              </a:spcBef>
              <a:buSzPct val="100000"/>
              <a:defRPr/>
            </a:pPr>
            <a:r>
              <a:rPr lang="fr-FR" dirty="0">
                <a:solidFill>
                  <a:srgbClr val="7030A0"/>
                </a:solidFill>
                <a:latin typeface="Times New Roman" panose="02020603050405020304" pitchFamily="18" charset="0"/>
                <a:cs typeface="Times New Roman" panose="02020603050405020304" pitchFamily="18" charset="0"/>
              </a:rPr>
              <a:t>Première professionnelle</a:t>
            </a:r>
            <a:r>
              <a:rPr lang="fr-FR" b="1" dirty="0">
                <a:solidFill>
                  <a:srgbClr val="7030A0"/>
                </a:solidFill>
                <a:latin typeface="Times New Roman" panose="02020603050405020304" pitchFamily="18" charset="0"/>
                <a:cs typeface="Times New Roman" panose="02020603050405020304" pitchFamily="18" charset="0"/>
              </a:rPr>
              <a:t>*</a:t>
            </a:r>
          </a:p>
          <a:p>
            <a:pPr algn="ctr" eaLnBrk="1" hangingPunct="1">
              <a:spcBef>
                <a:spcPts val="750"/>
              </a:spcBef>
              <a:buSzPct val="100000"/>
              <a:defRPr/>
            </a:pPr>
            <a:r>
              <a:rPr lang="fr-FR" dirty="0">
                <a:solidFill>
                  <a:srgbClr val="7030A0"/>
                </a:solidFill>
                <a:latin typeface="Times New Roman" panose="02020603050405020304" pitchFamily="18" charset="0"/>
                <a:cs typeface="Times New Roman" panose="02020603050405020304" pitchFamily="18" charset="0"/>
              </a:rPr>
              <a:t>Terminale professionnelle</a:t>
            </a:r>
          </a:p>
        </p:txBody>
      </p:sp>
      <p:sp>
        <p:nvSpPr>
          <p:cNvPr id="22532" name="Rectangle 3">
            <a:extLst>
              <a:ext uri="{FF2B5EF4-FFF2-40B4-BE49-F238E27FC236}">
                <a16:creationId xmlns:a16="http://schemas.microsoft.com/office/drawing/2014/main" xmlns="" id="{E992D50A-2757-F24A-97A8-ADAAD26147BE}"/>
              </a:ext>
            </a:extLst>
          </p:cNvPr>
          <p:cNvSpPr>
            <a:spLocks noChangeArrowheads="1"/>
          </p:cNvSpPr>
          <p:nvPr/>
        </p:nvSpPr>
        <p:spPr bwMode="auto">
          <a:xfrm rot="10800000" flipV="1">
            <a:off x="2530549" y="3797300"/>
            <a:ext cx="7919964" cy="4946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0" lvl="1">
              <a:spcBef>
                <a:spcPts val="650"/>
              </a:spcBef>
              <a:buClr>
                <a:srgbClr val="FF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600" dirty="0">
                <a:solidFill>
                  <a:srgbClr val="FF0000"/>
                </a:solidFill>
              </a:rPr>
              <a:t>Avec des enseignements généraux et professionnels</a:t>
            </a:r>
          </a:p>
        </p:txBody>
      </p:sp>
      <p:sp>
        <p:nvSpPr>
          <p:cNvPr id="22533" name="Rectangle 4">
            <a:extLst>
              <a:ext uri="{FF2B5EF4-FFF2-40B4-BE49-F238E27FC236}">
                <a16:creationId xmlns:a16="http://schemas.microsoft.com/office/drawing/2014/main" xmlns="" id="{B07A0479-AD5F-4D4A-A379-D778AAA53C7C}"/>
              </a:ext>
            </a:extLst>
          </p:cNvPr>
          <p:cNvSpPr>
            <a:spLocks noChangeArrowheads="1"/>
          </p:cNvSpPr>
          <p:nvPr/>
        </p:nvSpPr>
        <p:spPr bwMode="auto">
          <a:xfrm>
            <a:off x="2530549" y="4517826"/>
            <a:ext cx="7608814" cy="10588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0" lvl="1">
              <a:spcBef>
                <a:spcPts val="650"/>
              </a:spcBef>
              <a:buClr>
                <a:srgbClr val="FF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600" dirty="0">
                <a:solidFill>
                  <a:srgbClr val="FF0000"/>
                </a:solidFill>
              </a:rPr>
              <a:t>Des Périodes de Formation en Milieux Professionnels</a:t>
            </a:r>
          </a:p>
          <a:p>
            <a:pPr>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000" dirty="0">
                <a:solidFill>
                  <a:srgbClr val="000000"/>
                </a:solidFill>
              </a:rPr>
              <a:t> 	= </a:t>
            </a:r>
            <a:r>
              <a:rPr lang="fr-FR" sz="3000" b="1" dirty="0">
                <a:solidFill>
                  <a:srgbClr val="000000"/>
                </a:solidFill>
              </a:rPr>
              <a:t>22 semaines de PFMP en 3 ans</a:t>
            </a:r>
          </a:p>
        </p:txBody>
      </p:sp>
      <p:pic>
        <p:nvPicPr>
          <p:cNvPr id="22535" name="Picture 6">
            <a:extLst>
              <a:ext uri="{FF2B5EF4-FFF2-40B4-BE49-F238E27FC236}">
                <a16:creationId xmlns:a16="http://schemas.microsoft.com/office/drawing/2014/main" xmlns="" id="{2991A8EF-8A0E-B041-BAEE-40F9B51DDDC6}"/>
              </a:ext>
            </a:extLst>
          </p:cNvPr>
          <p:cNvPicPr>
            <a:picLocks noChangeAspect="1" noChangeArrowheads="1"/>
          </p:cNvPicPr>
          <p:nvPr/>
        </p:nvPicPr>
        <p:blipFill>
          <a:blip r:embed="rId3"/>
          <a:srcRect/>
          <a:stretch>
            <a:fillRect/>
          </a:stretch>
        </p:blipFill>
        <p:spPr bwMode="auto">
          <a:xfrm>
            <a:off x="8854849" y="1636552"/>
            <a:ext cx="2569028" cy="12239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ectangle 1">
            <a:extLst>
              <a:ext uri="{FF2B5EF4-FFF2-40B4-BE49-F238E27FC236}">
                <a16:creationId xmlns:a16="http://schemas.microsoft.com/office/drawing/2014/main" xmlns="" id="{4CC3E21A-1370-2B42-9F9A-8C43341544CD}"/>
              </a:ext>
            </a:extLst>
          </p:cNvPr>
          <p:cNvSpPr/>
          <p:nvPr/>
        </p:nvSpPr>
        <p:spPr>
          <a:xfrm>
            <a:off x="191386" y="5711483"/>
            <a:ext cx="12000614" cy="923330"/>
          </a:xfrm>
          <a:prstGeom prst="rect">
            <a:avLst/>
          </a:prstGeom>
        </p:spPr>
        <p:txBody>
          <a:bodyPr wrap="square">
            <a:spAutoFit/>
          </a:bodyPr>
          <a:lstStyle/>
          <a:p>
            <a:endParaRPr lang="fr-FR" dirty="0"/>
          </a:p>
          <a:p>
            <a:r>
              <a:rPr lang="fr-FR" b="1" dirty="0">
                <a:solidFill>
                  <a:srgbClr val="FF0000"/>
                </a:solidFill>
              </a:rPr>
              <a:t>*</a:t>
            </a:r>
            <a:r>
              <a:rPr lang="fr-FR" dirty="0"/>
              <a:t>En fin de 1ère professionnelle une  Attestation de réussite intermédiaire en baccalauréat professionnel »  est délivrée</a:t>
            </a:r>
          </a:p>
          <a:p>
            <a:r>
              <a:rPr lang="fr-FR" dirty="0"/>
              <a:t>sous réserve d’avoir obtenu la moyenne calculée selon 3 éléments du livret scolaire</a:t>
            </a:r>
          </a:p>
        </p:txBody>
      </p:sp>
    </p:spTree>
    <p:extLst>
      <p:ext uri="{BB962C8B-B14F-4D97-AF65-F5344CB8AC3E}">
        <p14:creationId xmlns:p14="http://schemas.microsoft.com/office/powerpoint/2010/main" xmlns="" val="4068883733"/>
      </p:ext>
    </p:extLst>
  </p:cSld>
  <p:clrMapOvr>
    <a:masterClrMapping/>
  </p:clrMapOvr>
  <p:transition spd="slow" advClick="0" advTm="4000">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xmlns="" id="{C14D95A4-DE84-AD44-A21A-5A3E80928D5B}"/>
              </a:ext>
            </a:extLst>
          </p:cNvPr>
          <p:cNvGrpSpPr>
            <a:grpSpLocks/>
          </p:cNvGrpSpPr>
          <p:nvPr/>
        </p:nvGrpSpPr>
        <p:grpSpPr bwMode="auto">
          <a:xfrm>
            <a:off x="3933825" y="1271589"/>
            <a:ext cx="4324350" cy="3640137"/>
            <a:chOff x="2535630" y="1220226"/>
            <a:chExt cx="3210623" cy="4761371"/>
          </a:xfrm>
        </p:grpSpPr>
        <p:sp>
          <p:nvSpPr>
            <p:cNvPr id="4" name="Ellipse 3">
              <a:extLst>
                <a:ext uri="{FF2B5EF4-FFF2-40B4-BE49-F238E27FC236}">
                  <a16:creationId xmlns:a16="http://schemas.microsoft.com/office/drawing/2014/main" xmlns="" id="{53F92E32-6E01-7F46-8D80-030383724550}"/>
                </a:ext>
              </a:extLst>
            </p:cNvPr>
            <p:cNvSpPr/>
            <p:nvPr/>
          </p:nvSpPr>
          <p:spPr>
            <a:xfrm>
              <a:off x="3928786" y="1220226"/>
              <a:ext cx="1577024" cy="2711885"/>
            </a:xfrm>
            <a:prstGeom prst="ellipse">
              <a:avLst/>
            </a:prstGeom>
            <a:solidFill>
              <a:srgbClr val="7030A0">
                <a:alpha val="51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Ellipse 4">
              <a:extLst>
                <a:ext uri="{FF2B5EF4-FFF2-40B4-BE49-F238E27FC236}">
                  <a16:creationId xmlns:a16="http://schemas.microsoft.com/office/drawing/2014/main" xmlns="" id="{0293BA0D-5670-4F49-B490-D72C6FC8DB56}"/>
                </a:ext>
              </a:extLst>
            </p:cNvPr>
            <p:cNvSpPr/>
            <p:nvPr/>
          </p:nvSpPr>
          <p:spPr>
            <a:xfrm>
              <a:off x="2535630" y="1220226"/>
              <a:ext cx="1577024" cy="2711885"/>
            </a:xfrm>
            <a:prstGeom prst="ellipse">
              <a:avLst/>
            </a:prstGeom>
            <a:solidFill>
              <a:srgbClr val="C00000">
                <a:alpha val="32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Forme libre 5">
              <a:extLst>
                <a:ext uri="{FF2B5EF4-FFF2-40B4-BE49-F238E27FC236}">
                  <a16:creationId xmlns:a16="http://schemas.microsoft.com/office/drawing/2014/main" xmlns="" id="{30E5FA26-7581-B44B-A437-4CCCEBBB6BDF}"/>
                </a:ext>
              </a:extLst>
            </p:cNvPr>
            <p:cNvSpPr/>
            <p:nvPr/>
          </p:nvSpPr>
          <p:spPr>
            <a:xfrm>
              <a:off x="3690700" y="1488091"/>
              <a:ext cx="2055553" cy="384150"/>
            </a:xfrm>
            <a:custGeom>
              <a:avLst/>
              <a:gdLst>
                <a:gd name="connsiteX0" fmla="*/ 0 w 2055390"/>
                <a:gd name="connsiteY0" fmla="*/ 0 h 384262"/>
                <a:gd name="connsiteX1" fmla="*/ 2055390 w 2055390"/>
                <a:gd name="connsiteY1" fmla="*/ 0 h 384262"/>
                <a:gd name="connsiteX2" fmla="*/ 2055390 w 2055390"/>
                <a:gd name="connsiteY2" fmla="*/ 384262 h 384262"/>
                <a:gd name="connsiteX3" fmla="*/ 0 w 2055390"/>
                <a:gd name="connsiteY3" fmla="*/ 384262 h 384262"/>
                <a:gd name="connsiteX4" fmla="*/ 0 w 2055390"/>
                <a:gd name="connsiteY4" fmla="*/ 0 h 3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384262">
                  <a:moveTo>
                    <a:pt x="0" y="0"/>
                  </a:moveTo>
                  <a:lnTo>
                    <a:pt x="2055390" y="0"/>
                  </a:lnTo>
                  <a:lnTo>
                    <a:pt x="2055390" y="384262"/>
                  </a:lnTo>
                  <a:lnTo>
                    <a:pt x="0" y="384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6670" rIns="0" bIns="26670" spcCol="1270" anchor="ctr"/>
            <a:lstStyle/>
            <a:p>
              <a:pPr defTabSz="933450">
                <a:lnSpc>
                  <a:spcPct val="90000"/>
                </a:lnSpc>
                <a:spcAft>
                  <a:spcPct val="35000"/>
                </a:spcAft>
                <a:defRPr/>
              </a:pPr>
              <a:endParaRPr lang="fr-FR" sz="2100" dirty="0"/>
            </a:p>
          </p:txBody>
        </p:sp>
        <p:sp>
          <p:nvSpPr>
            <p:cNvPr id="7" name="Forme libre 6">
              <a:extLst>
                <a:ext uri="{FF2B5EF4-FFF2-40B4-BE49-F238E27FC236}">
                  <a16:creationId xmlns:a16="http://schemas.microsoft.com/office/drawing/2014/main" xmlns="" id="{19A105E2-18EE-0A49-8B46-45B72DF7A462}"/>
                </a:ext>
              </a:extLst>
            </p:cNvPr>
            <p:cNvSpPr/>
            <p:nvPr/>
          </p:nvSpPr>
          <p:spPr>
            <a:xfrm>
              <a:off x="3690700" y="1872241"/>
              <a:ext cx="2055553" cy="265790"/>
            </a:xfrm>
            <a:custGeom>
              <a:avLst/>
              <a:gdLst>
                <a:gd name="connsiteX0" fmla="*/ 0 w 2055390"/>
                <a:gd name="connsiteY0" fmla="*/ 0 h 265039"/>
                <a:gd name="connsiteX1" fmla="*/ 2055390 w 2055390"/>
                <a:gd name="connsiteY1" fmla="*/ 0 h 265039"/>
                <a:gd name="connsiteX2" fmla="*/ 2055390 w 2055390"/>
                <a:gd name="connsiteY2" fmla="*/ 265039 h 265039"/>
                <a:gd name="connsiteX3" fmla="*/ 0 w 2055390"/>
                <a:gd name="connsiteY3" fmla="*/ 265039 h 265039"/>
                <a:gd name="connsiteX4" fmla="*/ 0 w 2055390"/>
                <a:gd name="connsiteY4" fmla="*/ 0 h 26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265039">
                  <a:moveTo>
                    <a:pt x="0" y="0"/>
                  </a:moveTo>
                  <a:lnTo>
                    <a:pt x="2055390" y="0"/>
                  </a:lnTo>
                  <a:lnTo>
                    <a:pt x="2055390" y="265039"/>
                  </a:lnTo>
                  <a:lnTo>
                    <a:pt x="0" y="265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0320" rIns="0" bIns="20320" spcCol="1270" anchor="ctr"/>
            <a:lstStyle/>
            <a:p>
              <a:pPr defTabSz="711200">
                <a:lnSpc>
                  <a:spcPct val="90000"/>
                </a:lnSpc>
                <a:spcAft>
                  <a:spcPct val="35000"/>
                </a:spcAft>
                <a:defRPr/>
              </a:pPr>
              <a:endParaRPr lang="fr-FR" sz="1600" dirty="0"/>
            </a:p>
          </p:txBody>
        </p:sp>
        <p:sp>
          <p:nvSpPr>
            <p:cNvPr id="9" name="Forme libre 8">
              <a:extLst>
                <a:ext uri="{FF2B5EF4-FFF2-40B4-BE49-F238E27FC236}">
                  <a16:creationId xmlns:a16="http://schemas.microsoft.com/office/drawing/2014/main" xmlns="" id="{1B833E2E-E8F3-5D44-925D-A353C0784D70}"/>
                </a:ext>
              </a:extLst>
            </p:cNvPr>
            <p:cNvSpPr/>
            <p:nvPr/>
          </p:nvSpPr>
          <p:spPr>
            <a:xfrm>
              <a:off x="3690700" y="2233549"/>
              <a:ext cx="2055553" cy="263712"/>
            </a:xfrm>
            <a:custGeom>
              <a:avLst/>
              <a:gdLst>
                <a:gd name="connsiteX0" fmla="*/ 0 w 2055390"/>
                <a:gd name="connsiteY0" fmla="*/ 0 h 265039"/>
                <a:gd name="connsiteX1" fmla="*/ 2055390 w 2055390"/>
                <a:gd name="connsiteY1" fmla="*/ 0 h 265039"/>
                <a:gd name="connsiteX2" fmla="*/ 2055390 w 2055390"/>
                <a:gd name="connsiteY2" fmla="*/ 265039 h 265039"/>
                <a:gd name="connsiteX3" fmla="*/ 0 w 2055390"/>
                <a:gd name="connsiteY3" fmla="*/ 265039 h 265039"/>
                <a:gd name="connsiteX4" fmla="*/ 0 w 2055390"/>
                <a:gd name="connsiteY4" fmla="*/ 0 h 26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265039">
                  <a:moveTo>
                    <a:pt x="0" y="0"/>
                  </a:moveTo>
                  <a:lnTo>
                    <a:pt x="2055390" y="0"/>
                  </a:lnTo>
                  <a:lnTo>
                    <a:pt x="2055390" y="265039"/>
                  </a:lnTo>
                  <a:lnTo>
                    <a:pt x="0" y="265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0320" rIns="0" bIns="20320" spcCol="1270" anchor="ctr"/>
            <a:lstStyle/>
            <a:p>
              <a:pPr defTabSz="711200">
                <a:lnSpc>
                  <a:spcPct val="90000"/>
                </a:lnSpc>
                <a:spcAft>
                  <a:spcPct val="35000"/>
                </a:spcAft>
                <a:defRPr/>
              </a:pPr>
              <a:endParaRPr lang="fr-FR" sz="1600" dirty="0"/>
            </a:p>
          </p:txBody>
        </p:sp>
        <p:sp>
          <p:nvSpPr>
            <p:cNvPr id="10" name="Ellipse 9">
              <a:extLst>
                <a:ext uri="{FF2B5EF4-FFF2-40B4-BE49-F238E27FC236}">
                  <a16:creationId xmlns:a16="http://schemas.microsoft.com/office/drawing/2014/main" xmlns="" id="{34A0430F-DE9F-5C4F-B023-87DFA782725B}"/>
                </a:ext>
              </a:extLst>
            </p:cNvPr>
            <p:cNvSpPr/>
            <p:nvPr/>
          </p:nvSpPr>
          <p:spPr>
            <a:xfrm>
              <a:off x="3022410" y="3269712"/>
              <a:ext cx="1577024" cy="27118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Forme libre 11">
              <a:extLst>
                <a:ext uri="{FF2B5EF4-FFF2-40B4-BE49-F238E27FC236}">
                  <a16:creationId xmlns:a16="http://schemas.microsoft.com/office/drawing/2014/main" xmlns="" id="{BEC5E522-DA3E-F140-A36B-1212875BCD26}"/>
                </a:ext>
              </a:extLst>
            </p:cNvPr>
            <p:cNvSpPr/>
            <p:nvPr/>
          </p:nvSpPr>
          <p:spPr>
            <a:xfrm>
              <a:off x="3690700" y="3415066"/>
              <a:ext cx="2055553" cy="384150"/>
            </a:xfrm>
            <a:custGeom>
              <a:avLst/>
              <a:gdLst>
                <a:gd name="connsiteX0" fmla="*/ 0 w 2055390"/>
                <a:gd name="connsiteY0" fmla="*/ 0 h 384262"/>
                <a:gd name="connsiteX1" fmla="*/ 2055390 w 2055390"/>
                <a:gd name="connsiteY1" fmla="*/ 0 h 384262"/>
                <a:gd name="connsiteX2" fmla="*/ 2055390 w 2055390"/>
                <a:gd name="connsiteY2" fmla="*/ 384262 h 384262"/>
                <a:gd name="connsiteX3" fmla="*/ 0 w 2055390"/>
                <a:gd name="connsiteY3" fmla="*/ 384262 h 384262"/>
                <a:gd name="connsiteX4" fmla="*/ 0 w 2055390"/>
                <a:gd name="connsiteY4" fmla="*/ 0 h 3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384262">
                  <a:moveTo>
                    <a:pt x="0" y="0"/>
                  </a:moveTo>
                  <a:lnTo>
                    <a:pt x="2055390" y="0"/>
                  </a:lnTo>
                  <a:lnTo>
                    <a:pt x="2055390" y="384262"/>
                  </a:lnTo>
                  <a:lnTo>
                    <a:pt x="0" y="384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6670" rIns="0" bIns="26670" spcCol="1270" anchor="ctr"/>
            <a:lstStyle/>
            <a:p>
              <a:pPr defTabSz="933450">
                <a:lnSpc>
                  <a:spcPct val="90000"/>
                </a:lnSpc>
                <a:spcAft>
                  <a:spcPct val="35000"/>
                </a:spcAft>
                <a:defRPr/>
              </a:pPr>
              <a:endParaRPr lang="fr-FR" sz="2100" dirty="0"/>
            </a:p>
          </p:txBody>
        </p:sp>
        <p:sp>
          <p:nvSpPr>
            <p:cNvPr id="13" name="Forme libre 12">
              <a:extLst>
                <a:ext uri="{FF2B5EF4-FFF2-40B4-BE49-F238E27FC236}">
                  <a16:creationId xmlns:a16="http://schemas.microsoft.com/office/drawing/2014/main" xmlns="" id="{7D22DC0B-1F2B-0340-A149-7E15FF6DDA2C}"/>
                </a:ext>
              </a:extLst>
            </p:cNvPr>
            <p:cNvSpPr/>
            <p:nvPr/>
          </p:nvSpPr>
          <p:spPr>
            <a:xfrm>
              <a:off x="3690700" y="3799216"/>
              <a:ext cx="2055553" cy="259560"/>
            </a:xfrm>
            <a:custGeom>
              <a:avLst/>
              <a:gdLst>
                <a:gd name="connsiteX0" fmla="*/ 0 w 2055390"/>
                <a:gd name="connsiteY0" fmla="*/ 0 h 259630"/>
                <a:gd name="connsiteX1" fmla="*/ 2055390 w 2055390"/>
                <a:gd name="connsiteY1" fmla="*/ 0 h 259630"/>
                <a:gd name="connsiteX2" fmla="*/ 2055390 w 2055390"/>
                <a:gd name="connsiteY2" fmla="*/ 259630 h 259630"/>
                <a:gd name="connsiteX3" fmla="*/ 0 w 2055390"/>
                <a:gd name="connsiteY3" fmla="*/ 259630 h 259630"/>
                <a:gd name="connsiteX4" fmla="*/ 0 w 2055390"/>
                <a:gd name="connsiteY4" fmla="*/ 0 h 25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259630">
                  <a:moveTo>
                    <a:pt x="0" y="0"/>
                  </a:moveTo>
                  <a:lnTo>
                    <a:pt x="2055390" y="0"/>
                  </a:lnTo>
                  <a:lnTo>
                    <a:pt x="2055390" y="259630"/>
                  </a:lnTo>
                  <a:lnTo>
                    <a:pt x="0" y="259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0320" rIns="0" bIns="20320" spcCol="1270" anchor="ctr"/>
            <a:lstStyle/>
            <a:p>
              <a:pPr defTabSz="711200">
                <a:lnSpc>
                  <a:spcPct val="90000"/>
                </a:lnSpc>
                <a:spcAft>
                  <a:spcPct val="35000"/>
                </a:spcAft>
                <a:defRPr/>
              </a:pPr>
              <a:endParaRPr lang="fr-FR" sz="1600" dirty="0"/>
            </a:p>
          </p:txBody>
        </p:sp>
        <p:sp>
          <p:nvSpPr>
            <p:cNvPr id="15" name="Forme libre 14">
              <a:extLst>
                <a:ext uri="{FF2B5EF4-FFF2-40B4-BE49-F238E27FC236}">
                  <a16:creationId xmlns:a16="http://schemas.microsoft.com/office/drawing/2014/main" xmlns="" id="{18C2F10E-C793-8643-AD81-A85E736E727A}"/>
                </a:ext>
              </a:extLst>
            </p:cNvPr>
            <p:cNvSpPr/>
            <p:nvPr/>
          </p:nvSpPr>
          <p:spPr>
            <a:xfrm>
              <a:off x="3690700" y="4152218"/>
              <a:ext cx="2055553" cy="259560"/>
            </a:xfrm>
            <a:custGeom>
              <a:avLst/>
              <a:gdLst>
                <a:gd name="connsiteX0" fmla="*/ 0 w 2055390"/>
                <a:gd name="connsiteY0" fmla="*/ 0 h 259630"/>
                <a:gd name="connsiteX1" fmla="*/ 2055390 w 2055390"/>
                <a:gd name="connsiteY1" fmla="*/ 0 h 259630"/>
                <a:gd name="connsiteX2" fmla="*/ 2055390 w 2055390"/>
                <a:gd name="connsiteY2" fmla="*/ 259630 h 259630"/>
                <a:gd name="connsiteX3" fmla="*/ 0 w 2055390"/>
                <a:gd name="connsiteY3" fmla="*/ 259630 h 259630"/>
                <a:gd name="connsiteX4" fmla="*/ 0 w 2055390"/>
                <a:gd name="connsiteY4" fmla="*/ 0 h 25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390" h="259630">
                  <a:moveTo>
                    <a:pt x="0" y="0"/>
                  </a:moveTo>
                  <a:lnTo>
                    <a:pt x="2055390" y="0"/>
                  </a:lnTo>
                  <a:lnTo>
                    <a:pt x="2055390" y="259630"/>
                  </a:lnTo>
                  <a:lnTo>
                    <a:pt x="0" y="259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20320" rIns="0" bIns="20320" spcCol="1270" anchor="ctr"/>
            <a:lstStyle/>
            <a:p>
              <a:pPr defTabSz="711200">
                <a:lnSpc>
                  <a:spcPct val="90000"/>
                </a:lnSpc>
                <a:spcAft>
                  <a:spcPct val="35000"/>
                </a:spcAft>
                <a:defRPr/>
              </a:pPr>
              <a:endParaRPr lang="fr-FR" sz="1600" dirty="0"/>
            </a:p>
          </p:txBody>
        </p:sp>
      </p:grpSp>
      <p:sp>
        <p:nvSpPr>
          <p:cNvPr id="16" name="ZoneTexte 15">
            <a:extLst>
              <a:ext uri="{FF2B5EF4-FFF2-40B4-BE49-F238E27FC236}">
                <a16:creationId xmlns:a16="http://schemas.microsoft.com/office/drawing/2014/main" xmlns="" id="{C53A7018-273D-3940-A3EB-CF48953456C8}"/>
              </a:ext>
            </a:extLst>
          </p:cNvPr>
          <p:cNvSpPr txBox="1"/>
          <p:nvPr/>
        </p:nvSpPr>
        <p:spPr>
          <a:xfrm>
            <a:off x="1894114" y="180977"/>
            <a:ext cx="8162326" cy="523220"/>
          </a:xfrm>
          <a:prstGeom prst="rect">
            <a:avLst/>
          </a:prstGeom>
          <a:noFill/>
        </p:spPr>
        <p:txBody>
          <a:bodyPr wrap="square">
            <a:spAutoFit/>
          </a:bodyPr>
          <a:lstStyle/>
          <a:p>
            <a:pPr algn="ctr">
              <a:defRPr/>
            </a:pPr>
            <a:r>
              <a:rPr lang="fr-FR" sz="2800" b="1" dirty="0">
                <a:solidFill>
                  <a:srgbClr val="7030A0"/>
                </a:solidFill>
                <a:highlight>
                  <a:srgbClr val="FFFF00"/>
                </a:highlight>
                <a:latin typeface="Times New Roman" panose="02020603050405020304" pitchFamily="18" charset="0"/>
                <a:cs typeface="Times New Roman" panose="02020603050405020304" pitchFamily="18" charset="0"/>
              </a:rPr>
              <a:t>Contenu de la formation du Bac Pro ASSP</a:t>
            </a:r>
          </a:p>
        </p:txBody>
      </p:sp>
      <p:sp>
        <p:nvSpPr>
          <p:cNvPr id="18" name="ZoneTexte 17">
            <a:extLst>
              <a:ext uri="{FF2B5EF4-FFF2-40B4-BE49-F238E27FC236}">
                <a16:creationId xmlns:a16="http://schemas.microsoft.com/office/drawing/2014/main" xmlns="" id="{065F6806-373D-1D42-BCE2-6F2967D9BA5A}"/>
              </a:ext>
            </a:extLst>
          </p:cNvPr>
          <p:cNvSpPr txBox="1"/>
          <p:nvPr/>
        </p:nvSpPr>
        <p:spPr>
          <a:xfrm flipH="1">
            <a:off x="7975599" y="1335089"/>
            <a:ext cx="3813629" cy="2923877"/>
          </a:xfrm>
          <a:prstGeom prst="rect">
            <a:avLst/>
          </a:prstGeom>
          <a:pattFill prst="pct10">
            <a:fgClr>
              <a:schemeClr val="accent2">
                <a:lumMod val="20000"/>
                <a:lumOff val="80000"/>
              </a:schemeClr>
            </a:fgClr>
            <a:bgClr>
              <a:schemeClr val="bg1"/>
            </a:bgClr>
          </a:pattFill>
        </p:spPr>
        <p:txBody>
          <a:bodyPr wrap="square">
            <a:spAutoFit/>
          </a:bodyPr>
          <a:lstStyle/>
          <a:p>
            <a:pPr>
              <a:defRPr/>
            </a:pPr>
            <a:r>
              <a:rPr lang="fr-FR" sz="1600" b="1" dirty="0">
                <a:solidFill>
                  <a:srgbClr val="7030A0"/>
                </a:solidFill>
                <a:latin typeface="Times New Roman" panose="02020603050405020304" pitchFamily="18" charset="0"/>
                <a:cs typeface="Times New Roman" panose="02020603050405020304" pitchFamily="18" charset="0"/>
              </a:rPr>
              <a:t>✷ </a:t>
            </a:r>
            <a:r>
              <a:rPr lang="fr-FR" sz="1400" b="1" dirty="0">
                <a:solidFill>
                  <a:srgbClr val="7030A0"/>
                </a:solidFill>
                <a:latin typeface="Times New Roman" panose="02020603050405020304" pitchFamily="18" charset="0"/>
                <a:cs typeface="Times New Roman" panose="02020603050405020304" pitchFamily="18" charset="0"/>
              </a:rPr>
              <a:t>Enseignements professionnels</a:t>
            </a:r>
          </a:p>
          <a:p>
            <a:pPr>
              <a:defRPr/>
            </a:pPr>
            <a:r>
              <a:rPr lang="fr-FR" sz="1400" b="1" dirty="0">
                <a:solidFill>
                  <a:srgbClr val="7030A0"/>
                </a:solidFill>
                <a:latin typeface="Times New Roman" panose="02020603050405020304" pitchFamily="18" charset="0"/>
                <a:cs typeface="Times New Roman" panose="02020603050405020304" pitchFamily="18" charset="0"/>
              </a:rPr>
              <a:t>      et technologiques </a:t>
            </a:r>
          </a:p>
          <a:p>
            <a:pPr>
              <a:defRPr/>
            </a:pPr>
            <a:r>
              <a:rPr lang="fr-FR" sz="1400" b="1" dirty="0">
                <a:latin typeface="Times New Roman" panose="02020603050405020304" pitchFamily="18" charset="0"/>
                <a:cs typeface="Times New Roman" panose="02020603050405020304" pitchFamily="18" charset="0"/>
              </a:rPr>
              <a:t>☞ Techniques professionnelles</a:t>
            </a:r>
          </a:p>
          <a:p>
            <a:pPr>
              <a:defRPr/>
            </a:pPr>
            <a:r>
              <a:rPr lang="fr-FR" sz="1400" b="1"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(travaux pratiques)</a:t>
            </a:r>
          </a:p>
          <a:p>
            <a:pPr>
              <a:defRPr/>
            </a:pPr>
            <a:r>
              <a:rPr lang="fr-FR" sz="1400" b="1" dirty="0">
                <a:latin typeface="Times New Roman" panose="02020603050405020304" pitchFamily="18" charset="0"/>
                <a:cs typeface="Times New Roman" panose="02020603050405020304" pitchFamily="18" charset="0"/>
              </a:rPr>
              <a:t>☞ Biologie – Physiopathologie- Microbiologie</a:t>
            </a:r>
          </a:p>
          <a:p>
            <a:pPr>
              <a:defRPr/>
            </a:pPr>
            <a:r>
              <a:rPr lang="fr-FR" sz="1400" b="1" dirty="0">
                <a:latin typeface="Times New Roman" panose="02020603050405020304" pitchFamily="18" charset="0"/>
                <a:cs typeface="Times New Roman" panose="02020603050405020304" pitchFamily="18" charset="0"/>
              </a:rPr>
              <a:t>☞ Sciences Médicosociales </a:t>
            </a:r>
          </a:p>
          <a:p>
            <a:pPr>
              <a:defRPr/>
            </a:pPr>
            <a:r>
              <a:rPr lang="fr-FR" sz="1400" b="1" dirty="0">
                <a:latin typeface="Times New Roman" panose="02020603050405020304" pitchFamily="18" charset="0"/>
                <a:cs typeface="Times New Roman" panose="02020603050405020304" pitchFamily="18" charset="0"/>
              </a:rPr>
              <a:t>☞ Nutrition - Alimentation</a:t>
            </a:r>
          </a:p>
          <a:p>
            <a:pPr>
              <a:defRPr/>
            </a:pPr>
            <a:endParaRPr lang="fr-FR" sz="1400" b="1" dirty="0">
              <a:latin typeface="Times New Roman" panose="02020603050405020304" pitchFamily="18" charset="0"/>
              <a:cs typeface="Times New Roman" panose="02020603050405020304" pitchFamily="18" charset="0"/>
            </a:endParaRPr>
          </a:p>
          <a:p>
            <a:pPr>
              <a:defRPr/>
            </a:pPr>
            <a:r>
              <a:rPr lang="fr-FR" sz="1400" b="1" dirty="0">
                <a:latin typeface="Times New Roman" panose="02020603050405020304" pitchFamily="18" charset="0"/>
                <a:cs typeface="Times New Roman" panose="02020603050405020304" pitchFamily="18" charset="0"/>
              </a:rPr>
              <a:t>☞ Economie - Gestion  </a:t>
            </a:r>
          </a:p>
          <a:p>
            <a:pPr>
              <a:defRPr/>
            </a:pPr>
            <a:r>
              <a:rPr lang="fr-FR" sz="1400" b="1" dirty="0">
                <a:latin typeface="Times New Roman" panose="02020603050405020304" pitchFamily="18" charset="0"/>
                <a:cs typeface="Times New Roman" panose="02020603050405020304" pitchFamily="18" charset="0"/>
              </a:rPr>
              <a:t>☞ Prévention, santé, environnement</a:t>
            </a:r>
          </a:p>
          <a:p>
            <a:pPr>
              <a:defRPr/>
            </a:pPr>
            <a:endParaRPr lang="fr-FR" sz="1400" b="1" dirty="0">
              <a:latin typeface="Times New Roman" panose="02020603050405020304" pitchFamily="18" charset="0"/>
              <a:cs typeface="Times New Roman" panose="02020603050405020304" pitchFamily="18" charset="0"/>
            </a:endParaRPr>
          </a:p>
          <a:p>
            <a:pPr>
              <a:defRPr/>
            </a:pPr>
            <a:endParaRPr lang="fr-FR" sz="1400" b="1" dirty="0">
              <a:latin typeface="Times New Roman" panose="02020603050405020304" pitchFamily="18" charset="0"/>
              <a:cs typeface="Times New Roman" panose="02020603050405020304" pitchFamily="18" charset="0"/>
            </a:endParaRPr>
          </a:p>
          <a:p>
            <a:pPr>
              <a:defRPr/>
            </a:pPr>
            <a:endParaRPr lang="fr-FR" sz="14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62D2A595-11DA-854E-B01A-315E6E371A40}"/>
              </a:ext>
            </a:extLst>
          </p:cNvPr>
          <p:cNvSpPr>
            <a:spLocks noChangeArrowheads="1"/>
          </p:cNvSpPr>
          <p:nvPr/>
        </p:nvSpPr>
        <p:spPr bwMode="auto">
          <a:xfrm>
            <a:off x="3630614" y="1833564"/>
            <a:ext cx="2427287"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altLang="fr-FR" b="1" dirty="0">
                <a:latin typeface="Times New Roman" panose="02020603050405020304" pitchFamily="18" charset="0"/>
                <a:cs typeface="Times New Roman" panose="02020603050405020304" pitchFamily="18" charset="0"/>
              </a:rPr>
              <a:t>Enseignements </a:t>
            </a:r>
          </a:p>
          <a:p>
            <a:pPr algn="ctr"/>
            <a:r>
              <a:rPr lang="fr-FR" altLang="fr-FR" b="1" dirty="0">
                <a:latin typeface="Times New Roman" panose="02020603050405020304" pitchFamily="18" charset="0"/>
                <a:cs typeface="Times New Roman" panose="02020603050405020304" pitchFamily="18" charset="0"/>
              </a:rPr>
              <a:t>généraux </a:t>
            </a:r>
          </a:p>
          <a:p>
            <a:pPr algn="ctr"/>
            <a:r>
              <a:rPr lang="fr-FR" altLang="fr-FR" b="1" dirty="0">
                <a:latin typeface="Times New Roman" panose="02020603050405020304" pitchFamily="18" charset="0"/>
                <a:cs typeface="Times New Roman" panose="02020603050405020304" pitchFamily="18" charset="0"/>
              </a:rPr>
              <a:t>de niveau 4 </a:t>
            </a:r>
          </a:p>
        </p:txBody>
      </p:sp>
      <p:sp>
        <p:nvSpPr>
          <p:cNvPr id="20" name="Rectangle 19">
            <a:extLst>
              <a:ext uri="{FF2B5EF4-FFF2-40B4-BE49-F238E27FC236}">
                <a16:creationId xmlns:a16="http://schemas.microsoft.com/office/drawing/2014/main" xmlns="" id="{D66771DD-DCDA-B345-B733-8552A77382CD}"/>
              </a:ext>
            </a:extLst>
          </p:cNvPr>
          <p:cNvSpPr>
            <a:spLocks noChangeArrowheads="1"/>
          </p:cNvSpPr>
          <p:nvPr/>
        </p:nvSpPr>
        <p:spPr bwMode="auto">
          <a:xfrm>
            <a:off x="6057901" y="1539875"/>
            <a:ext cx="1814513"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ltLang="fr-FR" b="1" dirty="0">
                <a:latin typeface="Times New Roman" panose="02020603050405020304" pitchFamily="18" charset="0"/>
                <a:cs typeface="Times New Roman" panose="02020603050405020304" pitchFamily="18" charset="0"/>
              </a:rPr>
              <a:t>Enseignements professionnel et technologique (savoir-faire, savoirs associés, </a:t>
            </a:r>
          </a:p>
          <a:p>
            <a:r>
              <a:rPr lang="fr-FR" altLang="fr-FR" b="1" dirty="0">
                <a:latin typeface="Times New Roman" panose="02020603050405020304" pitchFamily="18" charset="0"/>
                <a:cs typeface="Times New Roman" panose="02020603050405020304" pitchFamily="18" charset="0"/>
              </a:rPr>
              <a:t>   savoir-être</a:t>
            </a:r>
            <a:r>
              <a:rPr lang="fr-FR" altLang="fr-FR" dirty="0">
                <a:latin typeface="Times New Roman" panose="02020603050405020304" pitchFamily="18" charset="0"/>
                <a:cs typeface="Times New Roman" panose="02020603050405020304" pitchFamily="18" charset="0"/>
              </a:rPr>
              <a:t>) </a:t>
            </a:r>
          </a:p>
        </p:txBody>
      </p:sp>
      <p:sp>
        <p:nvSpPr>
          <p:cNvPr id="21" name="ZoneTexte 20">
            <a:extLst>
              <a:ext uri="{FF2B5EF4-FFF2-40B4-BE49-F238E27FC236}">
                <a16:creationId xmlns:a16="http://schemas.microsoft.com/office/drawing/2014/main" xmlns="" id="{587F86D8-61BA-0B47-87FD-C6D96E63F2D5}"/>
              </a:ext>
            </a:extLst>
          </p:cNvPr>
          <p:cNvSpPr txBox="1"/>
          <p:nvPr/>
        </p:nvSpPr>
        <p:spPr>
          <a:xfrm>
            <a:off x="618978" y="1335089"/>
            <a:ext cx="3314846" cy="2031325"/>
          </a:xfrm>
          <a:prstGeom prst="rect">
            <a:avLst/>
          </a:prstGeom>
          <a:solidFill>
            <a:schemeClr val="bg1"/>
          </a:solidFill>
        </p:spPr>
        <p:txBody>
          <a:bodyPr wrap="square">
            <a:spAutoFit/>
          </a:bodyPr>
          <a:lstStyle/>
          <a:p>
            <a:pPr>
              <a:defRPr/>
            </a:pPr>
            <a:r>
              <a:rPr lang="fr-FR" sz="1400" b="1" dirty="0">
                <a:solidFill>
                  <a:srgbClr val="C00000"/>
                </a:solidFill>
                <a:latin typeface="Times New Roman" panose="02020603050405020304" pitchFamily="18" charset="0"/>
                <a:cs typeface="Times New Roman" panose="02020603050405020304" pitchFamily="18" charset="0"/>
              </a:rPr>
              <a:t>✷ Enseignements généraux de niveau 4 </a:t>
            </a:r>
          </a:p>
          <a:p>
            <a:pPr>
              <a:defRPr/>
            </a:pPr>
            <a:r>
              <a:rPr lang="fr-FR" sz="1400" dirty="0">
                <a:latin typeface="Times New Roman" panose="02020603050405020304" pitchFamily="18" charset="0"/>
                <a:cs typeface="Times New Roman" panose="02020603050405020304" pitchFamily="18" charset="0"/>
              </a:rPr>
              <a:t>✍︎ </a:t>
            </a:r>
            <a:r>
              <a:rPr lang="fr-FR" sz="1400" b="1" dirty="0">
                <a:latin typeface="Times New Roman" panose="02020603050405020304" pitchFamily="18" charset="0"/>
                <a:cs typeface="Times New Roman" panose="02020603050405020304" pitchFamily="18" charset="0"/>
              </a:rPr>
              <a:t>Français</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Histoire- Géo-  EMC</a:t>
            </a:r>
          </a:p>
          <a:p>
            <a:pPr>
              <a:defRPr/>
            </a:pPr>
            <a:r>
              <a:rPr lang="fr-FR" sz="1400" b="1" dirty="0">
                <a:latin typeface="Times New Roman" panose="02020603050405020304" pitchFamily="18" charset="0"/>
                <a:cs typeface="Times New Roman" panose="02020603050405020304" pitchFamily="18" charset="0"/>
              </a:rPr>
              <a:t>✍︎ Mathématiques</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Sciences Physiques et chimiques</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Langue vivante A</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Arts appliqués et culture artistique</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EPS</a:t>
            </a:r>
            <a:r>
              <a:rPr lang="fr-FR" sz="1400" dirty="0">
                <a:latin typeface="Times New Roman" panose="02020603050405020304" pitchFamily="18" charset="0"/>
                <a:cs typeface="Times New Roman" panose="02020603050405020304" pitchFamily="18" charset="0"/>
              </a:rPr>
              <a:t/>
            </a:r>
            <a:br>
              <a:rPr lang="fr-FR" sz="1400" dirty="0">
                <a:latin typeface="Times New Roman" panose="02020603050405020304" pitchFamily="18" charset="0"/>
                <a:cs typeface="Times New Roman" panose="02020603050405020304" pitchFamily="18" charset="0"/>
              </a:rPr>
            </a:br>
            <a:endParaRPr lang="fr-FR" sz="1400" dirty="0">
              <a:latin typeface="Times New Roman" panose="02020603050405020304" pitchFamily="18" charset="0"/>
              <a:cs typeface="Times New Roman" panose="02020603050405020304" pitchFamily="18" charset="0"/>
            </a:endParaRPr>
          </a:p>
        </p:txBody>
      </p:sp>
      <p:sp>
        <p:nvSpPr>
          <p:cNvPr id="24" name="ZoneTexte 23">
            <a:extLst>
              <a:ext uri="{FF2B5EF4-FFF2-40B4-BE49-F238E27FC236}">
                <a16:creationId xmlns:a16="http://schemas.microsoft.com/office/drawing/2014/main" xmlns="" id="{376622D8-21D9-1A49-8230-5D30377E1631}"/>
              </a:ext>
            </a:extLst>
          </p:cNvPr>
          <p:cNvSpPr txBox="1">
            <a:spLocks noChangeArrowheads="1"/>
          </p:cNvSpPr>
          <p:nvPr/>
        </p:nvSpPr>
        <p:spPr bwMode="auto">
          <a:xfrm>
            <a:off x="4943476" y="3068638"/>
            <a:ext cx="180022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ltLang="fr-FR" b="1" dirty="0">
                <a:latin typeface="Times New Roman" panose="02020603050405020304" pitchFamily="18" charset="0"/>
                <a:cs typeface="Times New Roman" panose="02020603050405020304" pitchFamily="18" charset="0"/>
              </a:rPr>
              <a:t>Période de formation en milieu professionnel :</a:t>
            </a:r>
          </a:p>
          <a:p>
            <a:r>
              <a:rPr lang="fr-FR" altLang="fr-FR" dirty="0">
                <a:latin typeface="Times New Roman" panose="02020603050405020304" pitchFamily="18" charset="0"/>
                <a:cs typeface="Times New Roman" panose="02020603050405020304" pitchFamily="18" charset="0"/>
              </a:rPr>
              <a:t>22 semaines</a:t>
            </a:r>
            <a:r>
              <a:rPr lang="fr-FR" dirty="0">
                <a:solidFill>
                  <a:srgbClr val="FF0000"/>
                </a:solidFill>
              </a:rPr>
              <a:t> ✷</a:t>
            </a:r>
            <a:endParaRPr lang="fr-FR" altLang="fr-FR" dirty="0">
              <a:latin typeface="Times New Roman" panose="02020603050405020304" pitchFamily="18" charset="0"/>
              <a:cs typeface="Times New Roman" panose="02020603050405020304" pitchFamily="18" charset="0"/>
            </a:endParaRPr>
          </a:p>
        </p:txBody>
      </p:sp>
      <p:pic>
        <p:nvPicPr>
          <p:cNvPr id="168969" name="Image 27">
            <a:extLst>
              <a:ext uri="{FF2B5EF4-FFF2-40B4-BE49-F238E27FC236}">
                <a16:creationId xmlns:a16="http://schemas.microsoft.com/office/drawing/2014/main" xmlns="" id="{85528480-CB17-7A4D-81F5-D9913B6A0A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7576" y="5561014"/>
            <a:ext cx="1985963"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ZoneTexte 28">
            <a:extLst>
              <a:ext uri="{FF2B5EF4-FFF2-40B4-BE49-F238E27FC236}">
                <a16:creationId xmlns:a16="http://schemas.microsoft.com/office/drawing/2014/main" xmlns="" id="{D8E26AD5-0EAC-524C-9D0E-1C84F5498191}"/>
              </a:ext>
            </a:extLst>
          </p:cNvPr>
          <p:cNvSpPr txBox="1"/>
          <p:nvPr/>
        </p:nvSpPr>
        <p:spPr>
          <a:xfrm>
            <a:off x="5810251" y="5006975"/>
            <a:ext cx="4246563" cy="369332"/>
          </a:xfrm>
          <a:prstGeom prst="rect">
            <a:avLst/>
          </a:prstGeom>
          <a:pattFill prst="pct10">
            <a:fgClr>
              <a:schemeClr val="accent1"/>
            </a:fgClr>
            <a:bgClr>
              <a:schemeClr val="bg1"/>
            </a:bgClr>
          </a:pattFill>
        </p:spPr>
        <p:txBody>
          <a:bodyPr>
            <a:spAutoFit/>
          </a:bodyPr>
          <a:lstStyle/>
          <a:p>
            <a:pPr>
              <a:defRPr/>
            </a:pPr>
            <a:r>
              <a:rPr lang="fr-FR" dirty="0">
                <a:solidFill>
                  <a:srgbClr val="FF0000"/>
                </a:solidFill>
              </a:rPr>
              <a:t>✷</a:t>
            </a:r>
            <a:r>
              <a:rPr lang="fr-FR" sz="1400" b="1" dirty="0">
                <a:solidFill>
                  <a:schemeClr val="accent1">
                    <a:lumMod val="50000"/>
                  </a:schemeClr>
                </a:solidFill>
              </a:rPr>
              <a:t>dont 10 auprès d’adultes non autonomes </a:t>
            </a:r>
            <a:endParaRPr lang="fr-FR"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499A5CE5-55AA-3548-A64C-EE08ABFC9D35}"/>
              </a:ext>
            </a:extLst>
          </p:cNvPr>
          <p:cNvSpPr/>
          <p:nvPr/>
        </p:nvSpPr>
        <p:spPr>
          <a:xfrm rot="10800000" flipV="1">
            <a:off x="69842" y="4259995"/>
            <a:ext cx="4387857" cy="738664"/>
          </a:xfrm>
          <a:prstGeom prst="rect">
            <a:avLst/>
          </a:prstGeom>
          <a:solidFill>
            <a:schemeClr val="bg1"/>
          </a:solidFill>
        </p:spPr>
        <p:txBody>
          <a:bodyPr wrap="square">
            <a:spAutoFit/>
          </a:bodyPr>
          <a:lstStyle/>
          <a:p>
            <a:pPr marL="285750" indent="-285750">
              <a:buFont typeface="Wingdings" pitchFamily="2" charset="2"/>
              <a:buChar char="Ø"/>
            </a:pPr>
            <a:r>
              <a:rPr lang="fr-FR" sz="1400" dirty="0">
                <a:solidFill>
                  <a:srgbClr val="C00000"/>
                </a:solidFill>
                <a:latin typeface="Times New Roman" panose="02020603050405020304" pitchFamily="18" charset="0"/>
                <a:cs typeface="Times New Roman" panose="02020603050405020304" pitchFamily="18" charset="0"/>
              </a:rPr>
              <a:t>Consolidation, accompagnement personnalisé et </a:t>
            </a:r>
          </a:p>
          <a:p>
            <a:r>
              <a:rPr lang="fr-FR" sz="1400" dirty="0">
                <a:solidFill>
                  <a:srgbClr val="C00000"/>
                </a:solidFill>
                <a:latin typeface="Times New Roman" panose="02020603050405020304" pitchFamily="18" charset="0"/>
                <a:cs typeface="Times New Roman" panose="02020603050405020304" pitchFamily="18" charset="0"/>
              </a:rPr>
              <a:t>       accompagnement au choix d'orientation en terminale</a:t>
            </a:r>
          </a:p>
          <a:p>
            <a:pPr marL="285750" indent="-285750">
              <a:buFont typeface="Wingdings" pitchFamily="2" charset="2"/>
              <a:buChar char="Ø"/>
            </a:pPr>
            <a:r>
              <a:rPr lang="fr-FR" sz="1400" dirty="0">
                <a:solidFill>
                  <a:srgbClr val="C00000"/>
                </a:solidFill>
                <a:latin typeface="Times New Roman" panose="02020603050405020304" pitchFamily="18" charset="0"/>
                <a:cs typeface="Times New Roman" panose="02020603050405020304" pitchFamily="18" charset="0"/>
              </a:rPr>
              <a:t>Réalisation d’un chef d’œuvre en 1ère et Terminale</a:t>
            </a:r>
          </a:p>
        </p:txBody>
      </p:sp>
      <p:sp>
        <p:nvSpPr>
          <p:cNvPr id="11" name="Plus 10">
            <a:extLst>
              <a:ext uri="{FF2B5EF4-FFF2-40B4-BE49-F238E27FC236}">
                <a16:creationId xmlns:a16="http://schemas.microsoft.com/office/drawing/2014/main" xmlns="" id="{76075A90-F92B-BD4B-B102-81DC2CB60B0C}"/>
              </a:ext>
            </a:extLst>
          </p:cNvPr>
          <p:cNvSpPr/>
          <p:nvPr/>
        </p:nvSpPr>
        <p:spPr>
          <a:xfrm>
            <a:off x="1770857" y="3513139"/>
            <a:ext cx="652401" cy="601661"/>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336144549"/>
      </p:ext>
    </p:extLst>
  </p:cSld>
  <p:clrMapOvr>
    <a:masterClrMapping/>
  </p:clrMapOvr>
  <mc:AlternateContent xmlns:mc="http://schemas.openxmlformats.org/markup-compatibility/2006">
    <mc:Choice xmlns:p14="http://schemas.microsoft.com/office/powerpoint/2010/main" xmlns="" Requires="p14">
      <p:transition spd="slow" p14:dur="50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900" decel="100000" fill="hold"/>
                                        <p:tgtEl>
                                          <p:spTgt spid="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p:bldP spid="20" grpId="0"/>
      <p:bldP spid="21" grpId="0" animBg="1"/>
      <p:bldP spid="24" grpId="0"/>
      <p:bldP spid="29" grpId="0" animBg="1"/>
      <p:bldP spid="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grpSp>
        <p:nvGrpSpPr>
          <p:cNvPr id="9219" name="Groupe 2">
            <a:extLst>
              <a:ext uri="{FF2B5EF4-FFF2-40B4-BE49-F238E27FC236}">
                <a16:creationId xmlns:a16="http://schemas.microsoft.com/office/drawing/2014/main" xmlns="" id="{5144ED6B-22FA-2E4E-A008-81A16D07951A}"/>
              </a:ext>
            </a:extLst>
          </p:cNvPr>
          <p:cNvGrpSpPr>
            <a:grpSpLocks/>
          </p:cNvGrpSpPr>
          <p:nvPr/>
        </p:nvGrpSpPr>
        <p:grpSpPr bwMode="auto">
          <a:xfrm>
            <a:off x="1524000" y="0"/>
            <a:ext cx="4283969" cy="1208088"/>
            <a:chOff x="0" y="0"/>
            <a:chExt cx="3419872" cy="1208088"/>
          </a:xfrm>
          <a:solidFill>
            <a:srgbClr val="FF00CC"/>
          </a:solidFill>
        </p:grpSpPr>
        <p:sp>
          <p:nvSpPr>
            <p:cNvPr id="10" name="AutoShape 83">
              <a:extLst>
                <a:ext uri="{FF2B5EF4-FFF2-40B4-BE49-F238E27FC236}">
                  <a16:creationId xmlns:a16="http://schemas.microsoft.com/office/drawing/2014/main" xmlns="" id="{A7FB8635-550D-7F45-A877-72C18E99399B}"/>
                </a:ext>
              </a:extLst>
            </p:cNvPr>
            <p:cNvSpPr>
              <a:spLocks noChangeArrowheads="1"/>
            </p:cNvSpPr>
            <p:nvPr/>
          </p:nvSpPr>
          <p:spPr bwMode="auto">
            <a:xfrm>
              <a:off x="0" y="0"/>
              <a:ext cx="3419872" cy="1208088"/>
            </a:xfrm>
            <a:prstGeom prst="foldedCorner">
              <a:avLst>
                <a:gd name="adj" fmla="val 12500"/>
              </a:avLst>
            </a:prstGeom>
            <a:grpFill/>
            <a:ln>
              <a:noFill/>
            </a:ln>
            <a:effectLst>
              <a:outerShdw blurRad="50800" dist="38100" dir="2700000" algn="tl" rotWithShape="0">
                <a:prstClr val="black">
                  <a:alpha val="40000"/>
                </a:prstClr>
              </a:outerShdw>
            </a:effectLst>
          </p:spPr>
          <p:txBody>
            <a:bodyPr wrap="none" lIns="82945" tIns="41473" rIns="82945" bIns="41473" anchor="ctr"/>
            <a:lstStyle/>
            <a:p>
              <a:pPr defTabSz="407988">
                <a:defRPr/>
              </a:pPr>
              <a:endParaRPr lang="fr-FR" sz="1600" dirty="0">
                <a:latin typeface="Tahoma" pitchFamily="34" charset="0"/>
                <a:cs typeface="Arial" charset="0"/>
              </a:endParaRPr>
            </a:p>
          </p:txBody>
        </p:sp>
        <p:sp>
          <p:nvSpPr>
            <p:cNvPr id="11" name="Rectangle 76">
              <a:extLst>
                <a:ext uri="{FF2B5EF4-FFF2-40B4-BE49-F238E27FC236}">
                  <a16:creationId xmlns:a16="http://schemas.microsoft.com/office/drawing/2014/main" xmlns="" id="{538A80B5-EB4A-4944-8E23-4402C36BDBCF}"/>
                </a:ext>
              </a:extLst>
            </p:cNvPr>
            <p:cNvSpPr>
              <a:spLocks noChangeArrowheads="1"/>
            </p:cNvSpPr>
            <p:nvPr/>
          </p:nvSpPr>
          <p:spPr bwMode="auto">
            <a:xfrm>
              <a:off x="195286" y="158650"/>
              <a:ext cx="3008661" cy="847924"/>
            </a:xfrm>
            <a:prstGeom prst="rect">
              <a:avLst/>
            </a:prstGeom>
            <a:grpFill/>
            <a:ln>
              <a:noFill/>
            </a:ln>
            <a:effectLst/>
          </p:spPr>
          <p:txBody>
            <a:bodyPr lIns="0" tIns="0" rIns="0" bIns="0" anchor="ctr">
              <a:spAutoFit/>
            </a:bodyPr>
            <a:lstStyle/>
            <a:p>
              <a:pPr defTabSz="407988">
                <a:lnSpc>
                  <a:spcPct val="95000"/>
                </a:lnSpc>
                <a:buClr>
                  <a:srgbClr val="000000"/>
                </a:buClr>
                <a:buSzPct val="45000"/>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La seconde professionnelle</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171011" name="Text Box 3">
            <a:extLst>
              <a:ext uri="{FF2B5EF4-FFF2-40B4-BE49-F238E27FC236}">
                <a16:creationId xmlns:a16="http://schemas.microsoft.com/office/drawing/2014/main" xmlns="" id="{3637AD8E-E78F-7743-B5DD-7C853F0C21BF}"/>
              </a:ext>
            </a:extLst>
          </p:cNvPr>
          <p:cNvSpPr txBox="1">
            <a:spLocks noChangeArrowheads="1"/>
          </p:cNvSpPr>
          <p:nvPr/>
        </p:nvSpPr>
        <p:spPr bwMode="auto">
          <a:xfrm>
            <a:off x="2135189" y="1125538"/>
            <a:ext cx="7921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defTabSz="912813">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defTabSz="912813">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defTabSz="912813">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defTabSz="912813">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3200" b="1" i="1" dirty="0">
                <a:solidFill>
                  <a:srgbClr val="FF00CC"/>
                </a:solidFill>
                <a:latin typeface="Calibri" panose="020F0502020204030204" pitchFamily="34" charset="0"/>
              </a:rPr>
              <a:t>Grille horaire = 30 heures/semaine</a:t>
            </a:r>
          </a:p>
        </p:txBody>
      </p:sp>
      <p:grpSp>
        <p:nvGrpSpPr>
          <p:cNvPr id="171012" name="Groupe 4">
            <a:extLst>
              <a:ext uri="{FF2B5EF4-FFF2-40B4-BE49-F238E27FC236}">
                <a16:creationId xmlns:a16="http://schemas.microsoft.com/office/drawing/2014/main" xmlns="" id="{C4878A58-AC34-3849-9F0C-2C0648A8235F}"/>
              </a:ext>
            </a:extLst>
          </p:cNvPr>
          <p:cNvGrpSpPr>
            <a:grpSpLocks/>
          </p:cNvGrpSpPr>
          <p:nvPr/>
        </p:nvGrpSpPr>
        <p:grpSpPr bwMode="auto">
          <a:xfrm>
            <a:off x="2208213" y="1700218"/>
            <a:ext cx="7848600" cy="338555"/>
            <a:chOff x="684213" y="2038350"/>
            <a:chExt cx="7813675" cy="238661"/>
          </a:xfrm>
        </p:grpSpPr>
        <p:sp>
          <p:nvSpPr>
            <p:cNvPr id="171070" name="ZoneTexte 33">
              <a:extLst>
                <a:ext uri="{FF2B5EF4-FFF2-40B4-BE49-F238E27FC236}">
                  <a16:creationId xmlns:a16="http://schemas.microsoft.com/office/drawing/2014/main" xmlns="" id="{CF6AAC4D-0F98-054C-B3F6-D5A09984DE06}"/>
                </a:ext>
              </a:extLst>
            </p:cNvPr>
            <p:cNvSpPr txBox="1">
              <a:spLocks noChangeArrowheads="1"/>
            </p:cNvSpPr>
            <p:nvPr/>
          </p:nvSpPr>
          <p:spPr bwMode="auto">
            <a:xfrm>
              <a:off x="684213" y="2038350"/>
              <a:ext cx="3887787" cy="238661"/>
            </a:xfrm>
            <a:prstGeom prst="rect">
              <a:avLst/>
            </a:prstGeom>
            <a:solidFill>
              <a:srgbClr val="0B2F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600" b="1" dirty="0">
                  <a:solidFill>
                    <a:schemeClr val="bg1"/>
                  </a:solidFill>
                  <a:latin typeface="Calibri" panose="020F0502020204030204" pitchFamily="34" charset="0"/>
                </a:rPr>
                <a:t>Enseignements généraux</a:t>
              </a:r>
            </a:p>
          </p:txBody>
        </p:sp>
        <p:sp>
          <p:nvSpPr>
            <p:cNvPr id="171071" name="ZoneTexte 34">
              <a:extLst>
                <a:ext uri="{FF2B5EF4-FFF2-40B4-BE49-F238E27FC236}">
                  <a16:creationId xmlns:a16="http://schemas.microsoft.com/office/drawing/2014/main" xmlns="" id="{0507E8B4-8C92-BE48-BAFC-5D004981533A}"/>
                </a:ext>
              </a:extLst>
            </p:cNvPr>
            <p:cNvSpPr txBox="1">
              <a:spLocks noChangeArrowheads="1"/>
            </p:cNvSpPr>
            <p:nvPr/>
          </p:nvSpPr>
          <p:spPr bwMode="auto">
            <a:xfrm>
              <a:off x="4602163" y="2038350"/>
              <a:ext cx="3895725" cy="238661"/>
            </a:xfrm>
            <a:prstGeom prst="rect">
              <a:avLst/>
            </a:prstGeom>
            <a:solidFill>
              <a:srgbClr val="0B2F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600" b="1" dirty="0">
                  <a:solidFill>
                    <a:srgbClr val="FFFFFF"/>
                  </a:solidFill>
                  <a:latin typeface="Calibri" panose="020F0502020204030204" pitchFamily="34" charset="0"/>
                </a:rPr>
                <a:t>Durée hebdomadaire</a:t>
              </a:r>
            </a:p>
          </p:txBody>
        </p:sp>
      </p:grpSp>
      <p:grpSp>
        <p:nvGrpSpPr>
          <p:cNvPr id="171013" name="Groupe 13">
            <a:extLst>
              <a:ext uri="{FF2B5EF4-FFF2-40B4-BE49-F238E27FC236}">
                <a16:creationId xmlns:a16="http://schemas.microsoft.com/office/drawing/2014/main" xmlns="" id="{2FE12BBC-B333-C54B-BC8B-F60CD13E5209}"/>
              </a:ext>
            </a:extLst>
          </p:cNvPr>
          <p:cNvGrpSpPr>
            <a:grpSpLocks/>
          </p:cNvGrpSpPr>
          <p:nvPr/>
        </p:nvGrpSpPr>
        <p:grpSpPr bwMode="auto">
          <a:xfrm>
            <a:off x="2208213" y="3860796"/>
            <a:ext cx="7791450" cy="369332"/>
            <a:chOff x="684213" y="4081463"/>
            <a:chExt cx="7813675" cy="270611"/>
          </a:xfrm>
        </p:grpSpPr>
        <p:sp>
          <p:nvSpPr>
            <p:cNvPr id="171068" name="ZoneTexte 44">
              <a:extLst>
                <a:ext uri="{FF2B5EF4-FFF2-40B4-BE49-F238E27FC236}">
                  <a16:creationId xmlns:a16="http://schemas.microsoft.com/office/drawing/2014/main" xmlns="" id="{F9ADACBC-9C0B-C047-A2E0-D4DDE7F52E5C}"/>
                </a:ext>
              </a:extLst>
            </p:cNvPr>
            <p:cNvSpPr txBox="1">
              <a:spLocks noChangeArrowheads="1"/>
            </p:cNvSpPr>
            <p:nvPr/>
          </p:nvSpPr>
          <p:spPr bwMode="auto">
            <a:xfrm>
              <a:off x="684213" y="4081463"/>
              <a:ext cx="3887787" cy="270611"/>
            </a:xfrm>
            <a:prstGeom prst="rect">
              <a:avLst/>
            </a:prstGeom>
            <a:solidFill>
              <a:srgbClr val="0B2F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Enseignements  professionnels</a:t>
              </a:r>
            </a:p>
          </p:txBody>
        </p:sp>
        <p:sp>
          <p:nvSpPr>
            <p:cNvPr id="171069" name="ZoneTexte 48">
              <a:extLst>
                <a:ext uri="{FF2B5EF4-FFF2-40B4-BE49-F238E27FC236}">
                  <a16:creationId xmlns:a16="http://schemas.microsoft.com/office/drawing/2014/main" xmlns="" id="{176029A4-D349-7245-A9E7-CAB04399C151}"/>
                </a:ext>
              </a:extLst>
            </p:cNvPr>
            <p:cNvSpPr txBox="1">
              <a:spLocks noChangeArrowheads="1"/>
            </p:cNvSpPr>
            <p:nvPr/>
          </p:nvSpPr>
          <p:spPr bwMode="auto">
            <a:xfrm>
              <a:off x="4602163" y="4081463"/>
              <a:ext cx="3895725" cy="270611"/>
            </a:xfrm>
            <a:prstGeom prst="rect">
              <a:avLst/>
            </a:prstGeom>
            <a:solidFill>
              <a:srgbClr val="0B2F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50"/>
                </a:spcBef>
                <a:buClr>
                  <a:srgbClr val="000000"/>
                </a:buClr>
                <a:buSzPct val="100000"/>
                <a:buFont typeface="Times New Roman" panose="02020603050405020304" pitchFamily="18" charset="0"/>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fr-FR" altLang="fr-FR" sz="1800" b="1" dirty="0">
                  <a:solidFill>
                    <a:srgbClr val="FFFFFF"/>
                  </a:solidFill>
                  <a:latin typeface="Calibri" panose="020F0502020204030204" pitchFamily="34" charset="0"/>
                </a:rPr>
                <a:t>Durée hebdomadaire</a:t>
              </a:r>
            </a:p>
          </p:txBody>
        </p:sp>
      </p:grpSp>
      <p:graphicFrame>
        <p:nvGraphicFramePr>
          <p:cNvPr id="3" name="Tableau 2">
            <a:extLst>
              <a:ext uri="{FF2B5EF4-FFF2-40B4-BE49-F238E27FC236}">
                <a16:creationId xmlns:a16="http://schemas.microsoft.com/office/drawing/2014/main" xmlns="" id="{512D03A2-3936-F146-A351-A34F10C7D655}"/>
              </a:ext>
            </a:extLst>
          </p:cNvPr>
          <p:cNvGraphicFramePr>
            <a:graphicFrameLocks noGrp="1"/>
          </p:cNvGraphicFramePr>
          <p:nvPr>
            <p:extLst>
              <p:ext uri="{D42A27DB-BD31-4B8C-83A1-F6EECF244321}">
                <p14:modId xmlns:p14="http://schemas.microsoft.com/office/powerpoint/2010/main" xmlns="" val="2382733497"/>
              </p:ext>
            </p:extLst>
          </p:nvPr>
        </p:nvGraphicFramePr>
        <p:xfrm>
          <a:off x="2224089" y="2097088"/>
          <a:ext cx="7775576" cy="1828800"/>
        </p:xfrm>
        <a:graphic>
          <a:graphicData uri="http://schemas.openxmlformats.org/drawingml/2006/table">
            <a:tbl>
              <a:tblPr firstRow="1" bandRow="1">
                <a:tableStyleId>{16D9F66E-5EB9-4882-86FB-DCBF35E3C3E4}</a:tableStyleId>
              </a:tblPr>
              <a:tblGrid>
                <a:gridCol w="3887788">
                  <a:extLst>
                    <a:ext uri="{9D8B030D-6E8A-4147-A177-3AD203B41FA5}">
                      <a16:colId xmlns:a16="http://schemas.microsoft.com/office/drawing/2014/main" xmlns="" val="20000"/>
                    </a:ext>
                  </a:extLst>
                </a:gridCol>
                <a:gridCol w="3887788">
                  <a:extLst>
                    <a:ext uri="{9D8B030D-6E8A-4147-A177-3AD203B41FA5}">
                      <a16:colId xmlns:a16="http://schemas.microsoft.com/office/drawing/2014/main" xmlns="" val="20001"/>
                    </a:ext>
                  </a:extLst>
                </a:gridCol>
              </a:tblGrid>
              <a:tr h="298715">
                <a:tc>
                  <a:txBody>
                    <a:bodyPr/>
                    <a:lstStyle/>
                    <a:p>
                      <a:pPr algn="ctr"/>
                      <a:r>
                        <a:rPr lang="fr-FR" sz="1400" dirty="0"/>
                        <a:t>Français/Histoire. Géo./EMC</a:t>
                      </a:r>
                    </a:p>
                  </a:txBody>
                  <a:tcPr marL="91427" marR="91427"/>
                </a:tc>
                <a:tc>
                  <a:txBody>
                    <a:bodyPr/>
                    <a:lstStyle/>
                    <a:p>
                      <a:pPr algn="ctr"/>
                      <a:r>
                        <a:rPr lang="fr-FR" sz="1400" dirty="0"/>
                        <a:t>3,5</a:t>
                      </a:r>
                    </a:p>
                  </a:txBody>
                  <a:tcPr marL="91427" marR="91427"/>
                </a:tc>
                <a:extLst>
                  <a:ext uri="{0D108BD9-81ED-4DB2-BD59-A6C34878D82A}">
                    <a16:rowId xmlns:a16="http://schemas.microsoft.com/office/drawing/2014/main" xmlns="" val="10000"/>
                  </a:ext>
                </a:extLst>
              </a:tr>
              <a:tr h="298715">
                <a:tc>
                  <a:txBody>
                    <a:bodyPr/>
                    <a:lstStyle/>
                    <a:p>
                      <a:pPr algn="ctr"/>
                      <a:r>
                        <a:rPr lang="fr-FR" sz="1400" b="1" dirty="0"/>
                        <a:t>Langue vivante 1</a:t>
                      </a:r>
                    </a:p>
                  </a:txBody>
                  <a:tcPr marL="91427" marR="91427"/>
                </a:tc>
                <a:tc>
                  <a:txBody>
                    <a:bodyPr/>
                    <a:lstStyle/>
                    <a:p>
                      <a:pPr algn="ctr"/>
                      <a:r>
                        <a:rPr lang="fr-FR" sz="1400" b="1" dirty="0"/>
                        <a:t>2</a:t>
                      </a:r>
                    </a:p>
                  </a:txBody>
                  <a:tcPr marL="91427" marR="91427"/>
                </a:tc>
                <a:extLst>
                  <a:ext uri="{0D108BD9-81ED-4DB2-BD59-A6C34878D82A}">
                    <a16:rowId xmlns:a16="http://schemas.microsoft.com/office/drawing/2014/main" xmlns="" val="10001"/>
                  </a:ext>
                </a:extLst>
              </a:tr>
              <a:tr h="298715">
                <a:tc>
                  <a:txBody>
                    <a:bodyPr/>
                    <a:lstStyle/>
                    <a:p>
                      <a:pPr algn="ctr"/>
                      <a:r>
                        <a:rPr lang="fr-FR" sz="1400" b="1" dirty="0"/>
                        <a:t>Mathématiques</a:t>
                      </a:r>
                    </a:p>
                  </a:txBody>
                  <a:tcPr marL="91427" marR="91427"/>
                </a:tc>
                <a:tc>
                  <a:txBody>
                    <a:bodyPr/>
                    <a:lstStyle/>
                    <a:p>
                      <a:pPr algn="ctr"/>
                      <a:r>
                        <a:rPr lang="fr-FR" sz="1400" b="1" dirty="0"/>
                        <a:t>1,5</a:t>
                      </a:r>
                    </a:p>
                  </a:txBody>
                  <a:tcPr marL="91427" marR="91427"/>
                </a:tc>
                <a:extLst>
                  <a:ext uri="{0D108BD9-81ED-4DB2-BD59-A6C34878D82A}">
                    <a16:rowId xmlns:a16="http://schemas.microsoft.com/office/drawing/2014/main" xmlns="" val="10002"/>
                  </a:ext>
                </a:extLst>
              </a:tr>
              <a:tr h="298715">
                <a:tc>
                  <a:txBody>
                    <a:bodyPr/>
                    <a:lstStyle/>
                    <a:p>
                      <a:pPr algn="ctr"/>
                      <a:r>
                        <a:rPr lang="fr-FR" sz="1400" b="1" dirty="0"/>
                        <a:t>Physique/Chimie </a:t>
                      </a:r>
                    </a:p>
                  </a:txBody>
                  <a:tcPr marL="91427" marR="91427"/>
                </a:tc>
                <a:tc>
                  <a:txBody>
                    <a:bodyPr/>
                    <a:lstStyle/>
                    <a:p>
                      <a:pPr algn="ctr"/>
                      <a:r>
                        <a:rPr lang="fr-FR" sz="1400" b="1" dirty="0"/>
                        <a:t>1,5</a:t>
                      </a:r>
                    </a:p>
                  </a:txBody>
                  <a:tcPr marL="91427" marR="91427"/>
                </a:tc>
                <a:extLst>
                  <a:ext uri="{0D108BD9-81ED-4DB2-BD59-A6C34878D82A}">
                    <a16:rowId xmlns:a16="http://schemas.microsoft.com/office/drawing/2014/main" xmlns="" val="10003"/>
                  </a:ext>
                </a:extLst>
              </a:tr>
              <a:tr h="298715">
                <a:tc>
                  <a:txBody>
                    <a:bodyPr/>
                    <a:lstStyle/>
                    <a:p>
                      <a:pPr algn="ctr"/>
                      <a:r>
                        <a:rPr lang="fr-FR" sz="1400" b="1" dirty="0"/>
                        <a:t>Arts appliqués</a:t>
                      </a:r>
                    </a:p>
                  </a:txBody>
                  <a:tcPr marL="91427" marR="91427"/>
                </a:tc>
                <a:tc>
                  <a:txBody>
                    <a:bodyPr/>
                    <a:lstStyle/>
                    <a:p>
                      <a:pPr algn="ctr"/>
                      <a:r>
                        <a:rPr lang="fr-FR" sz="1400" b="1" dirty="0"/>
                        <a:t>1</a:t>
                      </a:r>
                    </a:p>
                  </a:txBody>
                  <a:tcPr marL="91427" marR="91427"/>
                </a:tc>
                <a:extLst>
                  <a:ext uri="{0D108BD9-81ED-4DB2-BD59-A6C34878D82A}">
                    <a16:rowId xmlns:a16="http://schemas.microsoft.com/office/drawing/2014/main" xmlns="" val="10004"/>
                  </a:ext>
                </a:extLst>
              </a:tr>
              <a:tr h="298715">
                <a:tc>
                  <a:txBody>
                    <a:bodyPr/>
                    <a:lstStyle/>
                    <a:p>
                      <a:pPr algn="ctr"/>
                      <a:r>
                        <a:rPr lang="fr-FR" sz="1400" b="1" dirty="0"/>
                        <a:t>EPS</a:t>
                      </a:r>
                    </a:p>
                  </a:txBody>
                  <a:tcPr marL="91427" marR="91427"/>
                </a:tc>
                <a:tc>
                  <a:txBody>
                    <a:bodyPr/>
                    <a:lstStyle/>
                    <a:p>
                      <a:pPr algn="ctr"/>
                      <a:r>
                        <a:rPr lang="fr-FR" sz="1400" b="1" dirty="0"/>
                        <a:t>2,5</a:t>
                      </a:r>
                    </a:p>
                  </a:txBody>
                  <a:tcPr marL="91427" marR="91427"/>
                </a:tc>
                <a:extLst>
                  <a:ext uri="{0D108BD9-81ED-4DB2-BD59-A6C34878D82A}">
                    <a16:rowId xmlns:a16="http://schemas.microsoft.com/office/drawing/2014/main" xmlns="" val="10005"/>
                  </a:ext>
                </a:extLst>
              </a:tr>
            </a:tbl>
          </a:graphicData>
        </a:graphic>
      </p:graphicFrame>
      <p:graphicFrame>
        <p:nvGraphicFramePr>
          <p:cNvPr id="4" name="Tableau 3">
            <a:extLst>
              <a:ext uri="{FF2B5EF4-FFF2-40B4-BE49-F238E27FC236}">
                <a16:creationId xmlns:a16="http://schemas.microsoft.com/office/drawing/2014/main" xmlns="" id="{234CC57A-A521-3F42-BDD7-E510C468988C}"/>
              </a:ext>
            </a:extLst>
          </p:cNvPr>
          <p:cNvGraphicFramePr>
            <a:graphicFrameLocks noGrp="1"/>
          </p:cNvGraphicFramePr>
          <p:nvPr>
            <p:extLst>
              <p:ext uri="{D42A27DB-BD31-4B8C-83A1-F6EECF244321}">
                <p14:modId xmlns:p14="http://schemas.microsoft.com/office/powerpoint/2010/main" xmlns="" val="3448409927"/>
              </p:ext>
            </p:extLst>
          </p:nvPr>
        </p:nvGraphicFramePr>
        <p:xfrm>
          <a:off x="2208214" y="4292601"/>
          <a:ext cx="7775576" cy="936624"/>
        </p:xfrm>
        <a:graphic>
          <a:graphicData uri="http://schemas.openxmlformats.org/drawingml/2006/table">
            <a:tbl>
              <a:tblPr firstRow="1" bandRow="1">
                <a:tableStyleId>{16D9F66E-5EB9-4882-86FB-DCBF35E3C3E4}</a:tableStyleId>
              </a:tblPr>
              <a:tblGrid>
                <a:gridCol w="3887788">
                  <a:extLst>
                    <a:ext uri="{9D8B030D-6E8A-4147-A177-3AD203B41FA5}">
                      <a16:colId xmlns:a16="http://schemas.microsoft.com/office/drawing/2014/main" xmlns="" val="20000"/>
                    </a:ext>
                  </a:extLst>
                </a:gridCol>
                <a:gridCol w="3887788">
                  <a:extLst>
                    <a:ext uri="{9D8B030D-6E8A-4147-A177-3AD203B41FA5}">
                      <a16:colId xmlns:a16="http://schemas.microsoft.com/office/drawing/2014/main" xmlns="" val="20001"/>
                    </a:ext>
                  </a:extLst>
                </a:gridCol>
              </a:tblGrid>
              <a:tr h="312208">
                <a:tc>
                  <a:txBody>
                    <a:bodyPr/>
                    <a:lstStyle/>
                    <a:p>
                      <a:pPr algn="ctr"/>
                      <a:r>
                        <a:rPr lang="fr-FR" sz="1400" b="1" dirty="0"/>
                        <a:t>Enseignement professionnel</a:t>
                      </a:r>
                    </a:p>
                  </a:txBody>
                  <a:tcPr marL="91425" marR="91425" marT="45745" marB="45745"/>
                </a:tc>
                <a:tc>
                  <a:txBody>
                    <a:bodyPr/>
                    <a:lstStyle/>
                    <a:p>
                      <a:pPr algn="ctr"/>
                      <a:r>
                        <a:rPr lang="fr-FR" sz="1400" b="1" dirty="0"/>
                        <a:t>11</a:t>
                      </a:r>
                    </a:p>
                  </a:txBody>
                  <a:tcPr marL="91425" marR="91425" marT="45745" marB="45745"/>
                </a:tc>
                <a:extLst>
                  <a:ext uri="{0D108BD9-81ED-4DB2-BD59-A6C34878D82A}">
                    <a16:rowId xmlns:a16="http://schemas.microsoft.com/office/drawing/2014/main" xmlns="" val="10000"/>
                  </a:ext>
                </a:extLst>
              </a:tr>
              <a:tr h="312208">
                <a:tc>
                  <a:txBody>
                    <a:bodyPr/>
                    <a:lstStyle/>
                    <a:p>
                      <a:pPr algn="ctr"/>
                      <a:r>
                        <a:rPr lang="fr-FR" sz="1400" b="1" dirty="0"/>
                        <a:t>Éco gestion </a:t>
                      </a:r>
                    </a:p>
                  </a:txBody>
                  <a:tcPr marL="91425" marR="91425" marT="45745" marB="45745"/>
                </a:tc>
                <a:tc>
                  <a:txBody>
                    <a:bodyPr/>
                    <a:lstStyle/>
                    <a:p>
                      <a:pPr algn="ctr"/>
                      <a:r>
                        <a:rPr lang="fr-FR" sz="1400" b="1" dirty="0"/>
                        <a:t>1</a:t>
                      </a:r>
                    </a:p>
                  </a:txBody>
                  <a:tcPr marL="91425" marR="91425" marT="45745" marB="45745"/>
                </a:tc>
                <a:extLst>
                  <a:ext uri="{0D108BD9-81ED-4DB2-BD59-A6C34878D82A}">
                    <a16:rowId xmlns:a16="http://schemas.microsoft.com/office/drawing/2014/main" xmlns="" val="10001"/>
                  </a:ext>
                </a:extLst>
              </a:tr>
              <a:tr h="312208">
                <a:tc>
                  <a:txBody>
                    <a:bodyPr/>
                    <a:lstStyle/>
                    <a:p>
                      <a:pPr algn="ctr"/>
                      <a:r>
                        <a:rPr lang="fr-FR" sz="1400" b="1" dirty="0"/>
                        <a:t>Prévention, Santé, Environnement</a:t>
                      </a:r>
                    </a:p>
                  </a:txBody>
                  <a:tcPr marL="91425" marR="91425" marT="45745" marB="45745"/>
                </a:tc>
                <a:tc>
                  <a:txBody>
                    <a:bodyPr/>
                    <a:lstStyle/>
                    <a:p>
                      <a:pPr algn="ctr"/>
                      <a:r>
                        <a:rPr lang="fr-FR" sz="1400" b="1" dirty="0"/>
                        <a:t>1</a:t>
                      </a:r>
                    </a:p>
                  </a:txBody>
                  <a:tcPr marL="91425" marR="91425" marT="45745" marB="45745"/>
                </a:tc>
                <a:extLst>
                  <a:ext uri="{0D108BD9-81ED-4DB2-BD59-A6C34878D82A}">
                    <a16:rowId xmlns:a16="http://schemas.microsoft.com/office/drawing/2014/main" xmlns="" val="10002"/>
                  </a:ext>
                </a:extLst>
              </a:tr>
            </a:tbl>
          </a:graphicData>
        </a:graphic>
      </p:graphicFrame>
      <p:graphicFrame>
        <p:nvGraphicFramePr>
          <p:cNvPr id="5" name="Tableau 4">
            <a:extLst>
              <a:ext uri="{FF2B5EF4-FFF2-40B4-BE49-F238E27FC236}">
                <a16:creationId xmlns:a16="http://schemas.microsoft.com/office/drawing/2014/main" xmlns="" id="{BFC6EF76-AE93-984A-A546-2ABFFC2E767E}"/>
              </a:ext>
            </a:extLst>
          </p:cNvPr>
          <p:cNvGraphicFramePr>
            <a:graphicFrameLocks noGrp="1"/>
          </p:cNvGraphicFramePr>
          <p:nvPr/>
        </p:nvGraphicFramePr>
        <p:xfrm>
          <a:off x="2208214" y="5300664"/>
          <a:ext cx="7775575" cy="1190625"/>
        </p:xfrm>
        <a:graphic>
          <a:graphicData uri="http://schemas.openxmlformats.org/drawingml/2006/table">
            <a:tbl>
              <a:tblPr firstRow="1" bandRow="1">
                <a:tableStyleId>{E8B1032C-EA38-4F05-BA0D-38AFFFC7BED3}</a:tableStyleId>
              </a:tblPr>
              <a:tblGrid>
                <a:gridCol w="3887787">
                  <a:extLst>
                    <a:ext uri="{9D8B030D-6E8A-4147-A177-3AD203B41FA5}">
                      <a16:colId xmlns:a16="http://schemas.microsoft.com/office/drawing/2014/main" xmlns="" val="20000"/>
                    </a:ext>
                  </a:extLst>
                </a:gridCol>
                <a:gridCol w="3887788">
                  <a:extLst>
                    <a:ext uri="{9D8B030D-6E8A-4147-A177-3AD203B41FA5}">
                      <a16:colId xmlns:a16="http://schemas.microsoft.com/office/drawing/2014/main" xmlns="" val="20001"/>
                    </a:ext>
                  </a:extLst>
                </a:gridCol>
              </a:tblGrid>
              <a:tr h="336134">
                <a:tc>
                  <a:txBody>
                    <a:bodyPr/>
                    <a:lstStyle/>
                    <a:p>
                      <a:pPr algn="ctr"/>
                      <a:r>
                        <a:rPr lang="fr-FR" sz="1400" dirty="0">
                          <a:solidFill>
                            <a:srgbClr val="FF00CC"/>
                          </a:solidFill>
                        </a:rPr>
                        <a:t>Co-Intervention Professionnel-Français</a:t>
                      </a:r>
                    </a:p>
                  </a:txBody>
                  <a:tcPr marL="91416" marR="91416" marT="45757" marB="45757">
                    <a:solidFill>
                      <a:srgbClr val="FFFF00"/>
                    </a:solidFill>
                  </a:tcPr>
                </a:tc>
                <a:tc>
                  <a:txBody>
                    <a:bodyPr/>
                    <a:lstStyle/>
                    <a:p>
                      <a:pPr algn="ctr"/>
                      <a:r>
                        <a:rPr lang="fr-FR" sz="1400" dirty="0">
                          <a:solidFill>
                            <a:srgbClr val="FF00CC"/>
                          </a:solidFill>
                        </a:rPr>
                        <a:t>1</a:t>
                      </a:r>
                    </a:p>
                  </a:txBody>
                  <a:tcPr marL="91416" marR="91416" marT="45757" marB="45757">
                    <a:solidFill>
                      <a:srgbClr val="FFFF00"/>
                    </a:solidFill>
                  </a:tcPr>
                </a:tc>
                <a:extLst>
                  <a:ext uri="{0D108BD9-81ED-4DB2-BD59-A6C34878D82A}">
                    <a16:rowId xmlns:a16="http://schemas.microsoft.com/office/drawing/2014/main" xmlns="" val="10000"/>
                  </a:ext>
                </a:extLst>
              </a:tr>
              <a:tr h="336134">
                <a:tc>
                  <a:txBody>
                    <a:bodyPr/>
                    <a:lstStyle/>
                    <a:p>
                      <a:pPr algn="ctr"/>
                      <a:r>
                        <a:rPr lang="fr-FR" sz="1400" b="1" dirty="0">
                          <a:solidFill>
                            <a:srgbClr val="FF00CC"/>
                          </a:solidFill>
                        </a:rPr>
                        <a:t>Co-Intervention Professionnel-Maths</a:t>
                      </a:r>
                    </a:p>
                  </a:txBody>
                  <a:tcPr marL="91416" marR="91416" marT="45757" marB="45757">
                    <a:solidFill>
                      <a:srgbClr val="FFFF00"/>
                    </a:solidFill>
                  </a:tcPr>
                </a:tc>
                <a:tc>
                  <a:txBody>
                    <a:bodyPr/>
                    <a:lstStyle/>
                    <a:p>
                      <a:pPr algn="ctr"/>
                      <a:r>
                        <a:rPr lang="fr-FR" sz="1400" b="1" dirty="0">
                          <a:solidFill>
                            <a:srgbClr val="FF00CC"/>
                          </a:solidFill>
                        </a:rPr>
                        <a:t>1</a:t>
                      </a:r>
                    </a:p>
                  </a:txBody>
                  <a:tcPr marL="91416" marR="91416" marT="45757" marB="45757">
                    <a:solidFill>
                      <a:srgbClr val="FFFF00"/>
                    </a:solidFill>
                  </a:tcPr>
                </a:tc>
                <a:extLst>
                  <a:ext uri="{0D108BD9-81ED-4DB2-BD59-A6C34878D82A}">
                    <a16:rowId xmlns:a16="http://schemas.microsoft.com/office/drawing/2014/main" xmlns="" val="10001"/>
                  </a:ext>
                </a:extLst>
              </a:tr>
              <a:tr h="518357">
                <a:tc>
                  <a:txBody>
                    <a:bodyPr/>
                    <a:lstStyle/>
                    <a:p>
                      <a:pPr algn="ctr"/>
                      <a:r>
                        <a:rPr lang="fr-FR" sz="1400" b="1" dirty="0">
                          <a:solidFill>
                            <a:srgbClr val="FF00CC"/>
                          </a:solidFill>
                        </a:rPr>
                        <a:t>Consolidation, A P,  Préparation à l’orientation</a:t>
                      </a:r>
                    </a:p>
                  </a:txBody>
                  <a:tcPr marL="91416" marR="91416" marT="45757" marB="45757">
                    <a:solidFill>
                      <a:srgbClr val="FFFF00"/>
                    </a:solidFill>
                  </a:tcPr>
                </a:tc>
                <a:tc>
                  <a:txBody>
                    <a:bodyPr/>
                    <a:lstStyle/>
                    <a:p>
                      <a:pPr algn="ctr"/>
                      <a:r>
                        <a:rPr lang="fr-FR" sz="1400" b="1" dirty="0">
                          <a:solidFill>
                            <a:srgbClr val="FF00CC"/>
                          </a:solidFill>
                        </a:rPr>
                        <a:t>3</a:t>
                      </a:r>
                    </a:p>
                  </a:txBody>
                  <a:tcPr marL="91416" marR="91416" marT="45757" marB="45757">
                    <a:solidFill>
                      <a:srgbClr val="FFFF00"/>
                    </a:solidFill>
                  </a:tcPr>
                </a:tc>
                <a:extLst>
                  <a:ext uri="{0D108BD9-81ED-4DB2-BD59-A6C34878D82A}">
                    <a16:rowId xmlns:a16="http://schemas.microsoft.com/office/drawing/2014/main" xmlns="" val="10002"/>
                  </a:ext>
                </a:extLst>
              </a:tr>
            </a:tbl>
          </a:graphicData>
        </a:graphic>
      </p:graphicFrame>
      <p:sp>
        <p:nvSpPr>
          <p:cNvPr id="171065" name="ZoneTexte 1">
            <a:extLst>
              <a:ext uri="{FF2B5EF4-FFF2-40B4-BE49-F238E27FC236}">
                <a16:creationId xmlns:a16="http://schemas.microsoft.com/office/drawing/2014/main" xmlns="" id="{5CE72CB9-E0F7-B848-80EA-DE8D469BC91F}"/>
              </a:ext>
            </a:extLst>
          </p:cNvPr>
          <p:cNvSpPr txBox="1">
            <a:spLocks noChangeArrowheads="1"/>
          </p:cNvSpPr>
          <p:nvPr/>
        </p:nvSpPr>
        <p:spPr bwMode="auto">
          <a:xfrm>
            <a:off x="2208213" y="6308725"/>
            <a:ext cx="215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FR" altLang="fr-FR" dirty="0"/>
          </a:p>
        </p:txBody>
      </p:sp>
      <p:sp>
        <p:nvSpPr>
          <p:cNvPr id="6" name="ZoneTexte 5">
            <a:extLst>
              <a:ext uri="{FF2B5EF4-FFF2-40B4-BE49-F238E27FC236}">
                <a16:creationId xmlns:a16="http://schemas.microsoft.com/office/drawing/2014/main" xmlns="" id="{3471D56D-F477-4E43-AA65-086C942AEFC6}"/>
              </a:ext>
            </a:extLst>
          </p:cNvPr>
          <p:cNvSpPr txBox="1">
            <a:spLocks noChangeArrowheads="1"/>
          </p:cNvSpPr>
          <p:nvPr/>
        </p:nvSpPr>
        <p:spPr bwMode="auto">
          <a:xfrm>
            <a:off x="6240463" y="404814"/>
            <a:ext cx="44275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bg1"/>
                </a:solidFill>
                <a:latin typeface="Arial" panose="020B0604020202020204" pitchFamily="34" charset="0"/>
                <a:ea typeface="ＭＳ Ｐゴシック" panose="020B0600070205080204" pitchFamily="34" charset="-128"/>
              </a:defRPr>
            </a:lvl1pPr>
            <a:lvl2pPr>
              <a:defRPr sz="2400">
                <a:solidFill>
                  <a:schemeClr val="bg1"/>
                </a:solidFill>
                <a:latin typeface="Arial" panose="020B0604020202020204" pitchFamily="34" charset="0"/>
                <a:ea typeface="ＭＳ Ｐゴシック" panose="020B0600070205080204" pitchFamily="34" charset="-128"/>
              </a:defRPr>
            </a:lvl2pPr>
            <a:lvl3pPr>
              <a:defRPr sz="2400">
                <a:solidFill>
                  <a:schemeClr val="bg1"/>
                </a:solidFill>
                <a:latin typeface="Arial" panose="020B0604020202020204" pitchFamily="34" charset="0"/>
                <a:ea typeface="ＭＳ Ｐゴシック" panose="020B0600070205080204" pitchFamily="34" charset="-128"/>
              </a:defRPr>
            </a:lvl3pPr>
            <a:lvl4pPr>
              <a:defRPr sz="2400">
                <a:solidFill>
                  <a:schemeClr val="bg1"/>
                </a:solidFill>
                <a:latin typeface="Arial" panose="020B0604020202020204" pitchFamily="34" charset="0"/>
                <a:ea typeface="ＭＳ Ｐゴシック" panose="020B0600070205080204" pitchFamily="34" charset="-128"/>
              </a:defRPr>
            </a:lvl4pPr>
            <a:lvl5pPr>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algn="ctr">
              <a:defRPr/>
            </a:pPr>
            <a:r>
              <a:rPr lang="fr-FR" altLang="fr-FR" sz="1400" b="1" dirty="0">
                <a:solidFill>
                  <a:schemeClr val="accent2">
                    <a:lumMod val="75000"/>
                  </a:schemeClr>
                </a:solidFill>
              </a:rPr>
              <a:t>6 semaines de PFMP</a:t>
            </a:r>
          </a:p>
          <a:p>
            <a:pPr algn="ctr">
              <a:defRPr/>
            </a:pPr>
            <a:r>
              <a:rPr lang="fr-FR" altLang="fr-FR" sz="1400" b="1" i="1" dirty="0">
                <a:solidFill>
                  <a:schemeClr val="accent2">
                    <a:lumMod val="75000"/>
                  </a:schemeClr>
                </a:solidFill>
              </a:rPr>
              <a:t>(Période de formation en milieu professionnel)</a:t>
            </a:r>
          </a:p>
        </p:txBody>
      </p:sp>
      <p:sp>
        <p:nvSpPr>
          <p:cNvPr id="171067" name="ZoneTexte 6">
            <a:extLst>
              <a:ext uri="{FF2B5EF4-FFF2-40B4-BE49-F238E27FC236}">
                <a16:creationId xmlns:a16="http://schemas.microsoft.com/office/drawing/2014/main" xmlns="" id="{2111C529-B6C5-4C4F-A93B-46747950105D}"/>
              </a:ext>
            </a:extLst>
          </p:cNvPr>
          <p:cNvSpPr txBox="1">
            <a:spLocks noChangeArrowheads="1"/>
          </p:cNvSpPr>
          <p:nvPr/>
        </p:nvSpPr>
        <p:spPr bwMode="auto">
          <a:xfrm>
            <a:off x="5951539" y="476251"/>
            <a:ext cx="2571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ltLang="fr-FR" sz="2800" b="1" dirty="0"/>
              <a:t>+</a:t>
            </a:r>
          </a:p>
        </p:txBody>
      </p:sp>
    </p:spTree>
    <p:extLst>
      <p:ext uri="{BB962C8B-B14F-4D97-AF65-F5344CB8AC3E}">
        <p14:creationId xmlns:p14="http://schemas.microsoft.com/office/powerpoint/2010/main" xmlns="" val="710978966"/>
      </p:ext>
    </p:extLst>
  </p:cSld>
  <p:clrMapOvr>
    <a:masterClrMapping/>
  </p:clrMapOvr>
  <p:transition spd="slow" advTm="3000">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xmlns="" id="{79C42796-AC53-4D4C-BBB2-3D11DA999DBE}"/>
              </a:ext>
            </a:extLst>
          </p:cNvPr>
          <p:cNvSpPr txBox="1">
            <a:spLocks noChangeArrowheads="1"/>
          </p:cNvSpPr>
          <p:nvPr/>
        </p:nvSpPr>
        <p:spPr bwMode="auto">
          <a:xfrm>
            <a:off x="0" y="0"/>
            <a:ext cx="12066814" cy="1268413"/>
          </a:xfrm>
          <a:prstGeom prst="rect">
            <a:avLst/>
          </a:prstGeom>
          <a:noFill/>
          <a:ln>
            <a:noFill/>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endParaRPr lang="fr-FR" sz="4000" dirty="0">
              <a:solidFill>
                <a:srgbClr val="BE20C5"/>
              </a:solidFill>
              <a:latin typeface="Industria SolidA" pitchFamily="32" charset="0"/>
            </a:endParaRPr>
          </a:p>
          <a:p>
            <a:pPr algn="ctr" eaLnBrk="1" hangingPunct="1">
              <a:buSzPct val="100000"/>
              <a:defRPr/>
            </a:pPr>
            <a:r>
              <a:rPr lang="fr-FR" sz="4000" dirty="0">
                <a:solidFill>
                  <a:srgbClr val="BE20C5"/>
                </a:solidFill>
                <a:latin typeface="Industria SolidA" pitchFamily="32" charset="0"/>
              </a:rPr>
              <a:t>Les périodes de formation en milieu professionnel (PFMP)</a:t>
            </a:r>
            <a:br>
              <a:rPr lang="fr-FR" sz="4000" dirty="0">
                <a:solidFill>
                  <a:srgbClr val="BE20C5"/>
                </a:solidFill>
                <a:latin typeface="Industria SolidA" pitchFamily="32" charset="0"/>
              </a:rPr>
            </a:br>
            <a:endParaRPr lang="fr-FR" sz="4000" dirty="0">
              <a:solidFill>
                <a:srgbClr val="BE20C5"/>
              </a:solidFill>
              <a:latin typeface="Industria SolidA" pitchFamily="32" charset="0"/>
            </a:endParaRPr>
          </a:p>
        </p:txBody>
      </p:sp>
      <p:sp>
        <p:nvSpPr>
          <p:cNvPr id="181251" name="Text Box 2">
            <a:extLst>
              <a:ext uri="{FF2B5EF4-FFF2-40B4-BE49-F238E27FC236}">
                <a16:creationId xmlns:a16="http://schemas.microsoft.com/office/drawing/2014/main" xmlns="" id="{55A09743-F50E-5B49-AABF-C5184D57DC67}"/>
              </a:ext>
            </a:extLst>
          </p:cNvPr>
          <p:cNvSpPr txBox="1">
            <a:spLocks noChangeArrowheads="1"/>
          </p:cNvSpPr>
          <p:nvPr/>
        </p:nvSpPr>
        <p:spPr bwMode="auto">
          <a:xfrm>
            <a:off x="125186" y="1268413"/>
            <a:ext cx="11941629" cy="4217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457200" indent="-457200">
              <a:spcBef>
                <a:spcPts val="55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B41450"/>
                </a:solidFill>
                <a:latin typeface="Arial" panose="020B0604020202020204" pitchFamily="34" charset="0"/>
                <a:ea typeface="ＭＳ Ｐゴシック" panose="020B0600070205080204" pitchFamily="34" charset="-128"/>
              </a:defRPr>
            </a:lvl1pPr>
            <a:lvl2pPr marL="798513" indent="-341313">
              <a:spcBef>
                <a:spcPts val="7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defRPr>
            </a:lvl9pPr>
          </a:lstStyle>
          <a:p>
            <a:pPr eaLnBrk="1" hangingPunct="1">
              <a:buClr>
                <a:srgbClr val="B41450"/>
              </a:buClr>
              <a:buFont typeface="Times New Roman" panose="02020603050405020304" pitchFamily="18" charset="0"/>
              <a:buBlip>
                <a:blip r:embed="rId3"/>
              </a:buBlip>
            </a:pPr>
            <a:r>
              <a:rPr lang="fr-FR" altLang="fr-FR" b="1" dirty="0"/>
              <a:t>Durée </a:t>
            </a:r>
          </a:p>
          <a:p>
            <a:pPr lvl="1">
              <a:spcBef>
                <a:spcPts val="600"/>
              </a:spcBef>
              <a:buClr>
                <a:srgbClr val="EA641F"/>
              </a:buClr>
              <a:buFont typeface="Arial" panose="020B0604020202020204" pitchFamily="34" charset="0"/>
              <a:buChar char="•"/>
            </a:pPr>
            <a:r>
              <a:rPr lang="fr-FR" altLang="fr-FR" sz="2400" b="1" dirty="0"/>
              <a:t>22 semaines réparties sur 3 ans</a:t>
            </a:r>
          </a:p>
          <a:p>
            <a:pPr eaLnBrk="1" hangingPunct="1">
              <a:buClr>
                <a:srgbClr val="B41450"/>
              </a:buClr>
              <a:buFont typeface="Arial" panose="020B0604020202020204" pitchFamily="34" charset="0"/>
              <a:buBlip>
                <a:blip r:embed="rId3"/>
              </a:buBlip>
            </a:pPr>
            <a:r>
              <a:rPr lang="fr-FR" altLang="fr-FR" b="1" dirty="0"/>
              <a:t>Répartition </a:t>
            </a:r>
          </a:p>
          <a:p>
            <a:pPr lvl="1">
              <a:spcBef>
                <a:spcPts val="600"/>
              </a:spcBef>
              <a:buClr>
                <a:srgbClr val="EA641F"/>
              </a:buClr>
              <a:buFont typeface="Arial" panose="020B0604020202020204" pitchFamily="34" charset="0"/>
              <a:buChar char="•"/>
            </a:pPr>
            <a:r>
              <a:rPr lang="fr-FR" altLang="fr-FR" sz="2400" b="1" dirty="0"/>
              <a:t>6 semaines en seconde </a:t>
            </a:r>
            <a:r>
              <a:rPr lang="fr-FR" altLang="fr-FR" sz="2400" dirty="0">
                <a:solidFill>
                  <a:schemeClr val="accent6">
                    <a:lumMod val="75000"/>
                  </a:schemeClr>
                </a:solidFill>
              </a:rPr>
              <a:t>(2 X 3 semaines) </a:t>
            </a:r>
            <a:r>
              <a:rPr lang="fr-FR" altLang="fr-FR" sz="1800" dirty="0">
                <a:solidFill>
                  <a:schemeClr val="tx1"/>
                </a:solidFill>
                <a:latin typeface="Times New Roman" panose="02020603050405020304" pitchFamily="18" charset="0"/>
                <a:cs typeface="Times New Roman" panose="02020603050405020304" pitchFamily="18" charset="0"/>
              </a:rPr>
              <a:t>e</a:t>
            </a:r>
            <a:r>
              <a:rPr lang="fr-FR" sz="1800" b="1" dirty="0">
                <a:solidFill>
                  <a:schemeClr val="tx1"/>
                </a:solidFill>
                <a:latin typeface="Times New Roman" panose="02020603050405020304" pitchFamily="18" charset="0"/>
                <a:cs typeface="Times New Roman" panose="02020603050405020304" pitchFamily="18" charset="0"/>
              </a:rPr>
              <a:t>n Structures médico sociales, </a:t>
            </a:r>
            <a:r>
              <a:rPr lang="fr-FR" sz="1800" dirty="0">
                <a:solidFill>
                  <a:schemeClr val="tx1"/>
                </a:solidFill>
                <a:latin typeface="Times New Roman" panose="02020603050405020304" pitchFamily="18" charset="0"/>
                <a:cs typeface="Times New Roman" panose="02020603050405020304" pitchFamily="18" charset="0"/>
              </a:rPr>
              <a:t>(IME, ESAT, MAS, EHPAD...)</a:t>
            </a:r>
            <a:r>
              <a:rPr lang="fr-FR" sz="1800" b="1" dirty="0">
                <a:solidFill>
                  <a:schemeClr val="tx1"/>
                </a:solidFill>
                <a:latin typeface="Times New Roman" panose="02020603050405020304" pitchFamily="18" charset="0"/>
                <a:cs typeface="Times New Roman" panose="02020603050405020304" pitchFamily="18" charset="0"/>
              </a:rPr>
              <a:t> en Service d’aide à domicile, en Structures d’accueil collectif de la petite enfance. </a:t>
            </a:r>
          </a:p>
          <a:p>
            <a:pPr lvl="1">
              <a:spcBef>
                <a:spcPts val="0"/>
              </a:spcBef>
              <a:buClr>
                <a:srgbClr val="EA641F"/>
              </a:buClr>
              <a:buFont typeface="Arial" panose="020B0604020202020204" pitchFamily="34" charset="0"/>
              <a:buChar char="•"/>
            </a:pPr>
            <a:r>
              <a:rPr lang="fr-FR" altLang="fr-FR" sz="2400" b="1" dirty="0"/>
              <a:t>16 semaines* en 1ère et terminale :</a:t>
            </a:r>
            <a:r>
              <a:rPr lang="fr-FR" sz="1600" dirty="0">
                <a:solidFill>
                  <a:schemeClr val="tx1"/>
                </a:solidFill>
                <a:latin typeface="Times New Roman" panose="02020603050405020304" pitchFamily="18" charset="0"/>
                <a:cs typeface="Times New Roman" panose="02020603050405020304" pitchFamily="18" charset="0"/>
              </a:rPr>
              <a:t> </a:t>
            </a:r>
            <a:r>
              <a:rPr lang="fr-FR" sz="1800" b="1" dirty="0">
                <a:solidFill>
                  <a:schemeClr val="tx1"/>
                </a:solidFill>
                <a:latin typeface="Times New Roman" panose="02020603050405020304" pitchFamily="18" charset="0"/>
                <a:cs typeface="Times New Roman" panose="02020603050405020304" pitchFamily="18" charset="0"/>
              </a:rPr>
              <a:t>en Établissements de santé, en Structures médicosociales, en Service de soins ou d’aide à domicile. Selon le projet professionnel de l’élève, elles peuvent se dérouler en école élémentaire dans le cadre de l’accompagnement d’enfant en situation d’handicape</a:t>
            </a:r>
            <a:endParaRPr lang="fr-FR" sz="1800" b="1" dirty="0"/>
          </a:p>
          <a:p>
            <a:pPr lvl="1">
              <a:spcBef>
                <a:spcPts val="600"/>
              </a:spcBef>
              <a:buClr>
                <a:srgbClr val="EA641F"/>
              </a:buClr>
              <a:buFont typeface="Arial" panose="020B0604020202020204" pitchFamily="34" charset="0"/>
              <a:buChar char="•"/>
            </a:pPr>
            <a:r>
              <a:rPr lang="fr-FR" altLang="fr-FR" sz="2400" b="1" dirty="0"/>
              <a:t>8 semaines en première </a:t>
            </a:r>
            <a:r>
              <a:rPr lang="fr-FR" altLang="fr-FR" sz="2400" dirty="0">
                <a:solidFill>
                  <a:schemeClr val="accent6">
                    <a:lumMod val="75000"/>
                  </a:schemeClr>
                </a:solidFill>
              </a:rPr>
              <a:t>(2 X 4 semaines)</a:t>
            </a:r>
          </a:p>
          <a:p>
            <a:pPr lvl="1">
              <a:spcBef>
                <a:spcPts val="600"/>
              </a:spcBef>
              <a:buClr>
                <a:srgbClr val="EA641F"/>
              </a:buClr>
              <a:buFont typeface="Arial" panose="020B0604020202020204" pitchFamily="34" charset="0"/>
              <a:buChar char="•"/>
            </a:pPr>
            <a:r>
              <a:rPr lang="fr-FR" altLang="fr-FR" sz="2400" b="1" dirty="0"/>
              <a:t>8 semaines en terminale </a:t>
            </a:r>
            <a:r>
              <a:rPr lang="fr-FR" altLang="fr-FR" sz="2400" dirty="0">
                <a:solidFill>
                  <a:schemeClr val="accent6">
                    <a:lumMod val="75000"/>
                  </a:schemeClr>
                </a:solidFill>
              </a:rPr>
              <a:t>(2 X 4 semaines)</a:t>
            </a:r>
          </a:p>
          <a:p>
            <a:pPr marL="457200" lvl="1" indent="0">
              <a:spcBef>
                <a:spcPts val="600"/>
              </a:spcBef>
              <a:buClr>
                <a:srgbClr val="EA641F"/>
              </a:buClr>
            </a:pPr>
            <a:endParaRPr lang="fr-FR" altLang="fr-FR" sz="2400" dirty="0">
              <a:solidFill>
                <a:schemeClr val="accent6">
                  <a:lumMod val="75000"/>
                </a:schemeClr>
              </a:solidFill>
            </a:endParaRPr>
          </a:p>
          <a:p>
            <a:pPr lvl="1">
              <a:spcBef>
                <a:spcPts val="500"/>
              </a:spcBef>
              <a:buClrTx/>
            </a:pPr>
            <a:r>
              <a:rPr lang="fr-FR" altLang="fr-FR" sz="2400" b="1" dirty="0"/>
              <a:t>   *</a:t>
            </a:r>
            <a:r>
              <a:rPr lang="fr-FR" altLang="fr-FR" sz="2000" b="1" i="1" dirty="0">
                <a:solidFill>
                  <a:srgbClr val="FF0000"/>
                </a:solidFill>
              </a:rPr>
              <a:t>(dont 10 auprès de personnes adultes non autonomes)</a:t>
            </a:r>
          </a:p>
        </p:txBody>
      </p:sp>
      <p:pic>
        <p:nvPicPr>
          <p:cNvPr id="28676" name="Picture 3">
            <a:extLst>
              <a:ext uri="{FF2B5EF4-FFF2-40B4-BE49-F238E27FC236}">
                <a16:creationId xmlns:a16="http://schemas.microsoft.com/office/drawing/2014/main" xmlns="" id="{0FC050DB-3F7C-2B43-815B-5B3FF6B405C5}"/>
              </a:ext>
            </a:extLst>
          </p:cNvPr>
          <p:cNvPicPr>
            <a:picLocks noChangeAspect="1" noChangeArrowheads="1"/>
          </p:cNvPicPr>
          <p:nvPr/>
        </p:nvPicPr>
        <p:blipFill>
          <a:blip r:embed="rId4"/>
          <a:srcRect/>
          <a:stretch>
            <a:fillRect/>
          </a:stretch>
        </p:blipFill>
        <p:spPr bwMode="auto">
          <a:xfrm>
            <a:off x="8275410" y="5229225"/>
            <a:ext cx="3241675" cy="1368425"/>
          </a:xfrm>
          <a:prstGeom prst="rect">
            <a:avLst/>
          </a:prstGeom>
          <a:noFill/>
          <a:ln>
            <a:noFill/>
          </a:ln>
          <a:effectLst/>
        </p:spPr>
      </p:pic>
    </p:spTree>
    <p:extLst>
      <p:ext uri="{BB962C8B-B14F-4D97-AF65-F5344CB8AC3E}">
        <p14:creationId xmlns:p14="http://schemas.microsoft.com/office/powerpoint/2010/main" xmlns="" val="39757124"/>
      </p:ext>
    </p:extLst>
  </p:cSld>
  <p:clrMapOvr>
    <a:masterClrMapping/>
  </p:clrMapOvr>
  <p:transition spd="med" advTm="7000">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xmlns="" id="{1006B4D2-AA94-A74C-962D-721310D49108}"/>
              </a:ext>
            </a:extLst>
          </p:cNvPr>
          <p:cNvSpPr txBox="1">
            <a:spLocks noChangeArrowheads="1"/>
          </p:cNvSpPr>
          <p:nvPr/>
        </p:nvSpPr>
        <p:spPr bwMode="auto">
          <a:xfrm>
            <a:off x="391887" y="0"/>
            <a:ext cx="11226572" cy="5570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r>
              <a:rPr lang="fr-FR" sz="4000" dirty="0">
                <a:solidFill>
                  <a:srgbClr val="BE20C5"/>
                </a:solidFill>
                <a:latin typeface="Industria SolidA" pitchFamily="32" charset="0"/>
              </a:rPr>
              <a:t>Lieux de formations en milieu professionnel (PFMP)</a:t>
            </a:r>
          </a:p>
        </p:txBody>
      </p:sp>
      <p:sp>
        <p:nvSpPr>
          <p:cNvPr id="29699" name="Text Box 2">
            <a:extLst>
              <a:ext uri="{FF2B5EF4-FFF2-40B4-BE49-F238E27FC236}">
                <a16:creationId xmlns:a16="http://schemas.microsoft.com/office/drawing/2014/main" xmlns="" id="{3D083AFA-F2CE-454B-98C6-6C05E09C258C}"/>
              </a:ext>
            </a:extLst>
          </p:cNvPr>
          <p:cNvSpPr txBox="1">
            <a:spLocks noChangeArrowheads="1"/>
          </p:cNvSpPr>
          <p:nvPr/>
        </p:nvSpPr>
        <p:spPr bwMode="auto">
          <a:xfrm>
            <a:off x="1631950" y="1143000"/>
            <a:ext cx="8928100" cy="5651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457200" indent="-457200"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800100" indent="-341313"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lvl="1" eaLnBrk="1" hangingPunct="1">
              <a:spcBef>
                <a:spcPts val="700"/>
              </a:spcBef>
              <a:buSzPct val="100000"/>
              <a:defRPr/>
            </a:pPr>
            <a:endParaRPr lang="fr-FR" sz="2800" b="1" u="sng" dirty="0">
              <a:solidFill>
                <a:srgbClr val="9AB440"/>
              </a:solidFill>
              <a:cs typeface="ＭＳ Ｐゴシック" charset="0"/>
            </a:endParaRPr>
          </a:p>
        </p:txBody>
      </p:sp>
      <p:sp>
        <p:nvSpPr>
          <p:cNvPr id="29700" name="AutoShape 3">
            <a:extLst>
              <a:ext uri="{FF2B5EF4-FFF2-40B4-BE49-F238E27FC236}">
                <a16:creationId xmlns:a16="http://schemas.microsoft.com/office/drawing/2014/main" xmlns="" id="{DD07E82D-FA24-1E49-9D36-33FB8CFF75DF}"/>
              </a:ext>
            </a:extLst>
          </p:cNvPr>
          <p:cNvSpPr>
            <a:spLocks noChangeArrowheads="1"/>
          </p:cNvSpPr>
          <p:nvPr/>
        </p:nvSpPr>
        <p:spPr bwMode="auto">
          <a:xfrm>
            <a:off x="272142" y="679511"/>
            <a:ext cx="11778343" cy="4490978"/>
          </a:xfrm>
          <a:prstGeom prst="roundRect">
            <a:avLst>
              <a:gd name="adj" fmla="val 16295"/>
            </a:avLst>
          </a:prstGeom>
          <a:solidFill>
            <a:srgbClr val="92D050"/>
          </a:solidFill>
          <a:ln w="12600" cap="sq">
            <a:solidFill>
              <a:srgbClr val="000000"/>
            </a:solidFill>
            <a:miter lim="800000"/>
            <a:headEnd/>
            <a:tailEnd/>
          </a:ln>
          <a:effec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30724" name="Text Box 4">
            <a:extLst>
              <a:ext uri="{FF2B5EF4-FFF2-40B4-BE49-F238E27FC236}">
                <a16:creationId xmlns:a16="http://schemas.microsoft.com/office/drawing/2014/main" xmlns="" id="{8AE39DF7-E139-0043-8797-50C287C84ACC}"/>
              </a:ext>
            </a:extLst>
          </p:cNvPr>
          <p:cNvSpPr txBox="1">
            <a:spLocks noChangeArrowheads="1"/>
          </p:cNvSpPr>
          <p:nvPr/>
        </p:nvSpPr>
        <p:spPr bwMode="auto">
          <a:xfrm>
            <a:off x="597807" y="705405"/>
            <a:ext cx="11322049" cy="4526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
                <a:srgbClr val="333399"/>
              </a:buClr>
              <a:buSzPct val="100000"/>
              <a:buFont typeface="Arial" pitchFamily="34" charset="0"/>
              <a:buChar char="•"/>
              <a:defRPr/>
            </a:pPr>
            <a:r>
              <a:rPr lang="fr-FR" sz="1800" dirty="0">
                <a:solidFill>
                  <a:srgbClr val="333399"/>
                </a:solidFill>
              </a:rPr>
              <a:t> </a:t>
            </a:r>
            <a:r>
              <a:rPr lang="fr-FR" b="1" dirty="0">
                <a:solidFill>
                  <a:srgbClr val="D00ACA"/>
                </a:solidFill>
                <a:latin typeface="Times New Roman" panose="02020603050405020304" pitchFamily="18" charset="0"/>
                <a:cs typeface="Times New Roman" panose="02020603050405020304" pitchFamily="18" charset="0"/>
              </a:rPr>
              <a:t>Dans les établissements de santé </a:t>
            </a:r>
            <a:r>
              <a:rPr lang="fr-FR" dirty="0">
                <a:solidFill>
                  <a:srgbClr val="D00ACA"/>
                </a:solidFill>
                <a:latin typeface="Times New Roman" panose="02020603050405020304" pitchFamily="18" charset="0"/>
                <a:cs typeface="Times New Roman" panose="02020603050405020304" pitchFamily="18" charset="0"/>
              </a:rPr>
              <a:t>(hôpitaux, cliniques…), </a:t>
            </a:r>
            <a:r>
              <a:rPr lang="fr-FR" b="1" dirty="0">
                <a:solidFill>
                  <a:srgbClr val="D00ACA"/>
                </a:solidFill>
                <a:latin typeface="Times New Roman" panose="02020603050405020304" pitchFamily="18" charset="0"/>
                <a:cs typeface="Times New Roman" panose="02020603050405020304" pitchFamily="18" charset="0"/>
              </a:rPr>
              <a:t>publics ou privés  dont les établissements de rééducation fonctionnelle, de réadaptation...</a:t>
            </a:r>
          </a:p>
          <a:p>
            <a:pPr eaLnBrk="1" hangingPunct="1">
              <a:buClr>
                <a:srgbClr val="333399"/>
              </a:buClr>
              <a:buSzPct val="100000"/>
              <a:defRPr/>
            </a:pPr>
            <a:endParaRPr lang="fr-FR" b="1" dirty="0">
              <a:solidFill>
                <a:srgbClr val="D00ACA"/>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Arial" pitchFamily="34" charset="0"/>
              <a:buChar char="•"/>
              <a:defRPr/>
            </a:pPr>
            <a:r>
              <a:rPr lang="fr-FR" b="1"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fr-FR" b="1" dirty="0">
                <a:solidFill>
                  <a:srgbClr val="00B0F0"/>
                </a:solidFill>
                <a:latin typeface="Times New Roman" panose="02020603050405020304" pitchFamily="18" charset="0"/>
                <a:cs typeface="Times New Roman" panose="02020603050405020304" pitchFamily="18" charset="0"/>
              </a:rPr>
              <a:t>Dans les structures médico-sociales ou sociales accueillant des personnes en</a:t>
            </a:r>
          </a:p>
          <a:p>
            <a:pPr eaLnBrk="1" hangingPunct="1">
              <a:buClr>
                <a:srgbClr val="000000"/>
              </a:buClr>
              <a:buSzPct val="100000"/>
              <a:defRPr/>
            </a:pPr>
            <a:r>
              <a:rPr lang="fr-FR" b="1" dirty="0">
                <a:solidFill>
                  <a:srgbClr val="00B0F0"/>
                </a:solidFill>
                <a:latin typeface="Times New Roman" panose="02020603050405020304" pitchFamily="18" charset="0"/>
                <a:cs typeface="Times New Roman" panose="02020603050405020304" pitchFamily="18" charset="0"/>
              </a:rPr>
              <a:t>  situation de handicap (adultes ou enfants) ou des personnes âgées</a:t>
            </a:r>
          </a:p>
          <a:p>
            <a:pPr eaLnBrk="1" hangingPunct="1">
              <a:buClr>
                <a:srgbClr val="000000"/>
              </a:buClr>
              <a:buSzPct val="100000"/>
              <a:defRPr/>
            </a:pPr>
            <a:r>
              <a:rPr lang="fr-FR" b="1" dirty="0">
                <a:solidFill>
                  <a:srgbClr val="00B0F0"/>
                </a:solidFill>
                <a:latin typeface="Times New Roman" panose="02020603050405020304" pitchFamily="18" charset="0"/>
                <a:cs typeface="Times New Roman" panose="02020603050405020304" pitchFamily="18" charset="0"/>
              </a:rPr>
              <a:t>  </a:t>
            </a:r>
            <a:r>
              <a:rPr lang="fr-FR" b="1" dirty="0">
                <a:solidFill>
                  <a:schemeClr val="accent1">
                    <a:lumMod val="75000"/>
                  </a:schemeClr>
                </a:solidFill>
                <a:latin typeface="Times New Roman" panose="02020603050405020304" pitchFamily="18" charset="0"/>
                <a:cs typeface="Times New Roman" panose="02020603050405020304" pitchFamily="18" charset="0"/>
              </a:rPr>
              <a:t>(</a:t>
            </a:r>
            <a:r>
              <a:rPr lang="fr-FR" dirty="0">
                <a:solidFill>
                  <a:schemeClr val="accent1">
                    <a:lumMod val="75000"/>
                  </a:schemeClr>
                </a:solidFill>
                <a:latin typeface="Times New Roman" panose="02020603050405020304" pitchFamily="18" charset="0"/>
                <a:cs typeface="Times New Roman" panose="02020603050405020304" pitchFamily="18" charset="0"/>
              </a:rPr>
              <a:t>IME, ESAT, MAS, EHPAD.</a:t>
            </a:r>
            <a:r>
              <a:rPr lang="fr-FR" dirty="0">
                <a:solidFill>
                  <a:schemeClr val="accent1">
                    <a:lumMod val="50000"/>
                  </a:schemeClr>
                </a:solidFill>
                <a:latin typeface="Times New Roman" panose="02020603050405020304" pitchFamily="18" charset="0"/>
                <a:cs typeface="Times New Roman" panose="02020603050405020304" pitchFamily="18" charset="0"/>
              </a:rPr>
              <a:t>..) </a:t>
            </a:r>
            <a:endParaRPr lang="fr-FR" b="1" dirty="0">
              <a:solidFill>
                <a:srgbClr val="00B0F0"/>
              </a:solidFill>
              <a:latin typeface="Times New Roman" panose="02020603050405020304" pitchFamily="18" charset="0"/>
              <a:cs typeface="Times New Roman" panose="02020603050405020304" pitchFamily="18" charset="0"/>
            </a:endParaRPr>
          </a:p>
          <a:p>
            <a:pPr eaLnBrk="1" hangingPunct="1">
              <a:buClr>
                <a:srgbClr val="000000"/>
              </a:buClr>
              <a:buSzPct val="100000"/>
              <a:defRPr/>
            </a:pPr>
            <a:r>
              <a:rPr lang="fr-FR" b="1" dirty="0">
                <a:solidFill>
                  <a:srgbClr val="00B0F0"/>
                </a:solidFill>
                <a:latin typeface="Times New Roman" panose="02020603050405020304" pitchFamily="18" charset="0"/>
                <a:cs typeface="Times New Roman" panose="02020603050405020304" pitchFamily="18" charset="0"/>
              </a:rPr>
              <a:t>   </a:t>
            </a:r>
          </a:p>
          <a:p>
            <a:pPr eaLnBrk="1" hangingPunct="1">
              <a:buClr>
                <a:srgbClr val="000000"/>
              </a:buClr>
              <a:buSzPct val="100000"/>
              <a:buFont typeface="Arial" pitchFamily="34" charset="0"/>
              <a:buChar char="•"/>
              <a:defRPr/>
            </a:pPr>
            <a:r>
              <a:rPr lang="fr-FR" dirty="0">
                <a:latin typeface="Times New Roman" panose="02020603050405020304" pitchFamily="18" charset="0"/>
                <a:cs typeface="Times New Roman" panose="02020603050405020304" pitchFamily="18" charset="0"/>
              </a:rPr>
              <a:t> </a:t>
            </a:r>
            <a:r>
              <a:rPr lang="fr-FR" b="1" dirty="0">
                <a:solidFill>
                  <a:schemeClr val="accent2">
                    <a:lumMod val="75000"/>
                  </a:schemeClr>
                </a:solidFill>
                <a:latin typeface="Times New Roman" panose="02020603050405020304" pitchFamily="18" charset="0"/>
                <a:cs typeface="Times New Roman" panose="02020603050405020304" pitchFamily="18" charset="0"/>
              </a:rPr>
              <a:t>Dans les services de soins ou d’aide à domicile</a:t>
            </a:r>
          </a:p>
          <a:p>
            <a:pPr eaLnBrk="1" hangingPunct="1">
              <a:buClr>
                <a:srgbClr val="000000"/>
              </a:buClr>
              <a:buSzPct val="100000"/>
              <a:defRPr/>
            </a:pPr>
            <a:endParaRPr lang="fr-FR" b="1" dirty="0">
              <a:solidFill>
                <a:schemeClr val="accent2">
                  <a:lumMod val="75000"/>
                </a:schemeClr>
              </a:solidFill>
              <a:latin typeface="Times New Roman" panose="02020603050405020304" pitchFamily="18" charset="0"/>
              <a:cs typeface="Times New Roman" panose="02020603050405020304" pitchFamily="18" charset="0"/>
            </a:endParaRPr>
          </a:p>
          <a:p>
            <a:pPr eaLnBrk="1" hangingPunct="1">
              <a:buClr>
                <a:srgbClr val="000000"/>
              </a:buClr>
              <a:buSzPct val="100000"/>
              <a:buFont typeface="Arial" pitchFamily="34" charset="0"/>
              <a:buChar char="•"/>
              <a:defRPr/>
            </a:pPr>
            <a:r>
              <a:rPr lang="fr-FR" b="1"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fr-FR" b="1" dirty="0">
                <a:solidFill>
                  <a:srgbClr val="0070C0"/>
                </a:solidFill>
                <a:latin typeface="Times New Roman" panose="02020603050405020304" pitchFamily="18" charset="0"/>
                <a:cs typeface="Times New Roman" panose="02020603050405020304" pitchFamily="18" charset="0"/>
              </a:rPr>
              <a:t>Dans des structures d</a:t>
            </a:r>
            <a:r>
              <a:rPr lang="fr-FR" altLang="fr-FR" b="1" dirty="0">
                <a:solidFill>
                  <a:srgbClr val="0070C0"/>
                </a:solidFill>
                <a:latin typeface="Times New Roman" panose="02020603050405020304" pitchFamily="18" charset="0"/>
                <a:cs typeface="Times New Roman" panose="02020603050405020304" pitchFamily="18" charset="0"/>
              </a:rPr>
              <a:t>’</a:t>
            </a:r>
            <a:r>
              <a:rPr lang="fr-FR" b="1" dirty="0">
                <a:solidFill>
                  <a:srgbClr val="0070C0"/>
                </a:solidFill>
                <a:latin typeface="Times New Roman" panose="02020603050405020304" pitchFamily="18" charset="0"/>
                <a:cs typeface="Times New Roman" panose="02020603050405020304" pitchFamily="18" charset="0"/>
              </a:rPr>
              <a:t>accueil collectif de la petite enfance </a:t>
            </a:r>
          </a:p>
          <a:p>
            <a:pPr eaLnBrk="1" hangingPunct="1">
              <a:buClr>
                <a:srgbClr val="000000"/>
              </a:buClr>
              <a:buSzPct val="100000"/>
              <a:defRPr/>
            </a:pPr>
            <a:endParaRPr lang="fr-FR" b="1" dirty="0">
              <a:solidFill>
                <a:srgbClr val="0070C0"/>
              </a:solidFill>
              <a:latin typeface="Times New Roman" panose="02020603050405020304" pitchFamily="18" charset="0"/>
              <a:cs typeface="Times New Roman" panose="02020603050405020304" pitchFamily="18" charset="0"/>
            </a:endParaRPr>
          </a:p>
          <a:p>
            <a:pPr eaLnBrk="1" hangingPunct="1">
              <a:buClr>
                <a:srgbClr val="333399"/>
              </a:buClr>
              <a:buSzPct val="100000"/>
              <a:buFont typeface="Arial" pitchFamily="34" charset="0"/>
              <a:buChar char="•"/>
              <a:defRPr/>
            </a:pPr>
            <a:r>
              <a:rPr lang="fr-FR" b="1"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fr-FR" b="1" dirty="0">
                <a:solidFill>
                  <a:schemeClr val="tx1"/>
                </a:solidFill>
                <a:latin typeface="Times New Roman" panose="02020603050405020304" pitchFamily="18" charset="0"/>
                <a:cs typeface="Times New Roman" panose="02020603050405020304" pitchFamily="18" charset="0"/>
              </a:rPr>
              <a:t>En école élémentaire auprès d</a:t>
            </a:r>
            <a:r>
              <a:rPr lang="fr-FR" altLang="fr-FR" b="1" dirty="0">
                <a:solidFill>
                  <a:schemeClr val="tx1"/>
                </a:solidFill>
                <a:latin typeface="Times New Roman" panose="02020603050405020304" pitchFamily="18" charset="0"/>
                <a:cs typeface="Times New Roman" panose="02020603050405020304" pitchFamily="18" charset="0"/>
              </a:rPr>
              <a:t>’</a:t>
            </a:r>
            <a:r>
              <a:rPr lang="fr-FR" b="1" dirty="0">
                <a:solidFill>
                  <a:schemeClr val="tx1"/>
                </a:solidFill>
                <a:latin typeface="Times New Roman" panose="02020603050405020304" pitchFamily="18" charset="0"/>
                <a:cs typeface="Times New Roman" panose="02020603050405020304" pitchFamily="18" charset="0"/>
              </a:rPr>
              <a:t>accompagnant du jeune en situation de handicap</a:t>
            </a:r>
            <a:r>
              <a:rPr lang="fr-FR" dirty="0">
                <a:solidFill>
                  <a:schemeClr val="tx1"/>
                </a:solidFill>
                <a:latin typeface="Times New Roman" panose="02020603050405020304" pitchFamily="18" charset="0"/>
                <a:cs typeface="Times New Roman" panose="02020603050405020304" pitchFamily="18" charset="0"/>
              </a:rPr>
              <a:t>…</a:t>
            </a:r>
          </a:p>
        </p:txBody>
      </p:sp>
      <p:pic>
        <p:nvPicPr>
          <p:cNvPr id="3" name="Image 2" descr="Une image contenant texte&#10;&#10;Description générée automatiquement">
            <a:extLst>
              <a:ext uri="{FF2B5EF4-FFF2-40B4-BE49-F238E27FC236}">
                <a16:creationId xmlns:a16="http://schemas.microsoft.com/office/drawing/2014/main" xmlns="" id="{EB35EC16-B61D-704D-87DD-58A5F2CD86F7}"/>
              </a:ext>
            </a:extLst>
          </p:cNvPr>
          <p:cNvPicPr>
            <a:picLocks noChangeAspect="1"/>
          </p:cNvPicPr>
          <p:nvPr/>
        </p:nvPicPr>
        <p:blipFill>
          <a:blip r:embed="rId3"/>
          <a:stretch>
            <a:fillRect/>
          </a:stretch>
        </p:blipFill>
        <p:spPr>
          <a:xfrm>
            <a:off x="573542" y="5318807"/>
            <a:ext cx="1678856" cy="1376349"/>
          </a:xfrm>
          <a:prstGeom prst="rect">
            <a:avLst/>
          </a:prstGeom>
        </p:spPr>
      </p:pic>
      <p:pic>
        <p:nvPicPr>
          <p:cNvPr id="5" name="Image 4" descr="Une image contenant texte, ciel, signe, extérieur&#10;&#10;Description générée automatiquement">
            <a:extLst>
              <a:ext uri="{FF2B5EF4-FFF2-40B4-BE49-F238E27FC236}">
                <a16:creationId xmlns:a16="http://schemas.microsoft.com/office/drawing/2014/main" xmlns="" id="{1AF71291-B7B1-034A-9E1E-91192D0CD6EF}"/>
              </a:ext>
            </a:extLst>
          </p:cNvPr>
          <p:cNvPicPr>
            <a:picLocks noChangeAspect="1"/>
          </p:cNvPicPr>
          <p:nvPr/>
        </p:nvPicPr>
        <p:blipFill>
          <a:blip r:embed="rId4"/>
          <a:stretch>
            <a:fillRect/>
          </a:stretch>
        </p:blipFill>
        <p:spPr>
          <a:xfrm>
            <a:off x="9722987" y="5394325"/>
            <a:ext cx="1871205" cy="1300831"/>
          </a:xfrm>
          <a:prstGeom prst="rect">
            <a:avLst/>
          </a:prstGeom>
        </p:spPr>
      </p:pic>
      <p:pic>
        <p:nvPicPr>
          <p:cNvPr id="7" name="Image 6">
            <a:extLst>
              <a:ext uri="{FF2B5EF4-FFF2-40B4-BE49-F238E27FC236}">
                <a16:creationId xmlns:a16="http://schemas.microsoft.com/office/drawing/2014/main" xmlns="" id="{EF20C41A-CC52-2A49-A41F-9380954ECBC8}"/>
              </a:ext>
            </a:extLst>
          </p:cNvPr>
          <p:cNvPicPr>
            <a:picLocks noChangeAspect="1"/>
          </p:cNvPicPr>
          <p:nvPr/>
        </p:nvPicPr>
        <p:blipFill>
          <a:blip r:embed="rId5"/>
          <a:stretch>
            <a:fillRect/>
          </a:stretch>
        </p:blipFill>
        <p:spPr>
          <a:xfrm>
            <a:off x="2871814" y="5406126"/>
            <a:ext cx="1655948" cy="1211491"/>
          </a:xfrm>
          <a:prstGeom prst="rect">
            <a:avLst/>
          </a:prstGeom>
        </p:spPr>
      </p:pic>
      <p:pic>
        <p:nvPicPr>
          <p:cNvPr id="9" name="Image 8" descr="Une image contenant texte, extérieur&#10;&#10;Description générée automatiquement">
            <a:extLst>
              <a:ext uri="{FF2B5EF4-FFF2-40B4-BE49-F238E27FC236}">
                <a16:creationId xmlns:a16="http://schemas.microsoft.com/office/drawing/2014/main" xmlns="" id="{0F2495A9-8867-CE44-84DF-A3C244BB6F85}"/>
              </a:ext>
            </a:extLst>
          </p:cNvPr>
          <p:cNvPicPr>
            <a:picLocks noChangeAspect="1"/>
          </p:cNvPicPr>
          <p:nvPr/>
        </p:nvPicPr>
        <p:blipFill>
          <a:blip r:embed="rId6"/>
          <a:stretch>
            <a:fillRect/>
          </a:stretch>
        </p:blipFill>
        <p:spPr>
          <a:xfrm>
            <a:off x="5044833" y="5393177"/>
            <a:ext cx="1871205" cy="1211492"/>
          </a:xfrm>
          <a:prstGeom prst="rect">
            <a:avLst/>
          </a:prstGeom>
        </p:spPr>
      </p:pic>
      <p:pic>
        <p:nvPicPr>
          <p:cNvPr id="4" name="Image 3">
            <a:extLst>
              <a:ext uri="{FF2B5EF4-FFF2-40B4-BE49-F238E27FC236}">
                <a16:creationId xmlns:a16="http://schemas.microsoft.com/office/drawing/2014/main" xmlns="" id="{0797FE83-F8EE-0440-8C5C-B097AB2308BC}"/>
              </a:ext>
            </a:extLst>
          </p:cNvPr>
          <p:cNvPicPr>
            <a:picLocks noChangeAspect="1"/>
          </p:cNvPicPr>
          <p:nvPr/>
        </p:nvPicPr>
        <p:blipFill>
          <a:blip r:embed="rId7"/>
          <a:stretch>
            <a:fillRect/>
          </a:stretch>
        </p:blipFill>
        <p:spPr>
          <a:xfrm>
            <a:off x="7454107" y="5406126"/>
            <a:ext cx="1426029" cy="1300831"/>
          </a:xfrm>
          <a:prstGeom prst="rect">
            <a:avLst/>
          </a:prstGeom>
        </p:spPr>
      </p:pic>
    </p:spTree>
    <p:extLst>
      <p:ext uri="{BB962C8B-B14F-4D97-AF65-F5344CB8AC3E}">
        <p14:creationId xmlns:p14="http://schemas.microsoft.com/office/powerpoint/2010/main" xmlns="" val="1527445437"/>
      </p:ext>
    </p:extLst>
  </p:cSld>
  <p:clrMapOvr>
    <a:masterClrMapping/>
  </p:clrMapOvr>
  <p:transition spd="med" advTm="7000">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F357D35-3E3E-4EC7-B3AE-C106ABB7D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797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9334D921-DCE6-4D92-987F-D98C93F1C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E4D942F-489D-4A7B-8983-942543481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E8F0F547-5526-40CC-8397-442101C26B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593BD913-0EB6-48A4-B22A-6A4DE0898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xmlns="" id="{42C759AF-FAB0-9046-98A8-7A9CF6531BE7}"/>
              </a:ext>
            </a:extLst>
          </p:cNvPr>
          <p:cNvSpPr/>
          <p:nvPr/>
        </p:nvSpPr>
        <p:spPr>
          <a:xfrm>
            <a:off x="6736924" y="857675"/>
            <a:ext cx="4566230" cy="384703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rgbClr val="FFFFFF"/>
                </a:solidFill>
                <a:latin typeface="+mj-lt"/>
                <a:ea typeface="+mj-ea"/>
                <a:cs typeface="+mj-cs"/>
              </a:rPr>
              <a:t>Et après le bac ASSP ? </a:t>
            </a:r>
          </a:p>
        </p:txBody>
      </p:sp>
      <p:pic>
        <p:nvPicPr>
          <p:cNvPr id="4" name="Image 3" descr="Une image contenant texte, route, terrain, extérieur&#10;&#10;Description générée automatiquement">
            <a:extLst>
              <a:ext uri="{FF2B5EF4-FFF2-40B4-BE49-F238E27FC236}">
                <a16:creationId xmlns:a16="http://schemas.microsoft.com/office/drawing/2014/main" xmlns="" id="{020A0E10-DB33-A941-A331-2F0079F78C76}"/>
              </a:ext>
            </a:extLst>
          </p:cNvPr>
          <p:cNvPicPr>
            <a:picLocks noChangeAspect="1"/>
          </p:cNvPicPr>
          <p:nvPr/>
        </p:nvPicPr>
        <p:blipFill rotWithShape="1">
          <a:blip r:embed="rId2"/>
          <a:srcRect l="7719" r="2920" b="-1"/>
          <a:stretch/>
        </p:blipFill>
        <p:spPr>
          <a:xfrm>
            <a:off x="872064" y="857675"/>
            <a:ext cx="4593715" cy="5140669"/>
          </a:xfrm>
          <a:prstGeom prst="rect">
            <a:avLst/>
          </a:prstGeom>
        </p:spPr>
      </p:pic>
      <p:sp>
        <p:nvSpPr>
          <p:cNvPr id="6" name="Bulle ronde 5">
            <a:extLst>
              <a:ext uri="{FF2B5EF4-FFF2-40B4-BE49-F238E27FC236}">
                <a16:creationId xmlns:a16="http://schemas.microsoft.com/office/drawing/2014/main" xmlns="" id="{7BBF939B-AE7C-824E-8E7B-A8B858454A44}"/>
              </a:ext>
            </a:extLst>
          </p:cNvPr>
          <p:cNvSpPr/>
          <p:nvPr/>
        </p:nvSpPr>
        <p:spPr>
          <a:xfrm>
            <a:off x="8732436" y="793716"/>
            <a:ext cx="3218262" cy="1052309"/>
          </a:xfrm>
          <a:prstGeom prst="wedgeEllipseCallout">
            <a:avLst>
              <a:gd name="adj1" fmla="val -23159"/>
              <a:gd name="adj2" fmla="val 156217"/>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mes New Roman" panose="02020603050405020304" pitchFamily="18" charset="0"/>
                <a:cs typeface="Times New Roman" panose="02020603050405020304" pitchFamily="18" charset="0"/>
              </a:rPr>
              <a:t>Insertion professionnelle</a:t>
            </a:r>
          </a:p>
        </p:txBody>
      </p:sp>
      <p:sp>
        <p:nvSpPr>
          <p:cNvPr id="7" name="Bulle ronde 6">
            <a:extLst>
              <a:ext uri="{FF2B5EF4-FFF2-40B4-BE49-F238E27FC236}">
                <a16:creationId xmlns:a16="http://schemas.microsoft.com/office/drawing/2014/main" xmlns="" id="{DEBAE311-2572-6644-A905-02B414730BDD}"/>
              </a:ext>
            </a:extLst>
          </p:cNvPr>
          <p:cNvSpPr/>
          <p:nvPr/>
        </p:nvSpPr>
        <p:spPr>
          <a:xfrm>
            <a:off x="5455078" y="1276624"/>
            <a:ext cx="2629814" cy="1138802"/>
          </a:xfrm>
          <a:prstGeom prst="wedgeEllipseCallout">
            <a:avLst>
              <a:gd name="adj1" fmla="val 68783"/>
              <a:gd name="adj2" fmla="val 12897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mes New Roman" panose="02020603050405020304" pitchFamily="18" charset="0"/>
                <a:cs typeface="Times New Roman" panose="02020603050405020304" pitchFamily="18" charset="0"/>
              </a:rPr>
              <a:t>Poursuites d’études</a:t>
            </a:r>
          </a:p>
        </p:txBody>
      </p:sp>
    </p:spTree>
    <p:extLst>
      <p:ext uri="{BB962C8B-B14F-4D97-AF65-F5344CB8AC3E}">
        <p14:creationId xmlns:p14="http://schemas.microsoft.com/office/powerpoint/2010/main" xmlns="" val="1721539687"/>
      </p:ext>
    </p:extLst>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xmlns="" id="{9B696ACA-0B55-9D48-B217-56235F526E9B}"/>
              </a:ext>
            </a:extLst>
          </p:cNvPr>
          <p:cNvSpPr txBox="1">
            <a:spLocks noChangeArrowheads="1"/>
          </p:cNvSpPr>
          <p:nvPr/>
        </p:nvSpPr>
        <p:spPr bwMode="auto">
          <a:xfrm>
            <a:off x="148856" y="115887"/>
            <a:ext cx="11759609" cy="18732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r>
              <a:rPr lang="fr-FR" sz="3200" dirty="0">
                <a:highlight>
                  <a:srgbClr val="FF00FF"/>
                </a:highlight>
              </a:rPr>
              <a:t>Insertion professionnelle vers quels métiers ?</a:t>
            </a:r>
          </a:p>
          <a:p>
            <a:pPr algn="ctr" eaLnBrk="1" hangingPunct="1">
              <a:buSzPct val="100000"/>
              <a:defRPr/>
            </a:pPr>
            <a:r>
              <a:rPr lang="fr-FR" sz="3200" dirty="0">
                <a:solidFill>
                  <a:srgbClr val="BE20C5"/>
                </a:solidFill>
              </a:rPr>
              <a:t> </a:t>
            </a:r>
          </a:p>
          <a:p>
            <a:pPr eaLnBrk="1" hangingPunct="1">
              <a:buSzPct val="100000"/>
              <a:defRPr/>
            </a:pPr>
            <a:r>
              <a:rPr lang="fr-FR" sz="2000" b="1" dirty="0">
                <a:solidFill>
                  <a:schemeClr val="accent6">
                    <a:lumMod val="50000"/>
                  </a:schemeClr>
                </a:solidFill>
              </a:rPr>
              <a:t>Le Bac Pro ASSP prépare à l’insertion professionnelle, pour travailler auprès des personnes, adultes, adolescents et enfants, personnes âgées, malades ou en situation d’handicap, </a:t>
            </a:r>
          </a:p>
          <a:p>
            <a:pPr eaLnBrk="1" hangingPunct="1">
              <a:buSzPct val="100000"/>
              <a:defRPr/>
            </a:pPr>
            <a:r>
              <a:rPr lang="fr-FR" sz="2000" b="1" dirty="0">
                <a:solidFill>
                  <a:schemeClr val="accent6">
                    <a:lumMod val="50000"/>
                  </a:schemeClr>
                </a:solidFill>
              </a:rPr>
              <a:t>en tant que :</a:t>
            </a:r>
          </a:p>
        </p:txBody>
      </p:sp>
      <p:sp>
        <p:nvSpPr>
          <p:cNvPr id="183299" name="Text Box 3">
            <a:extLst>
              <a:ext uri="{FF2B5EF4-FFF2-40B4-BE49-F238E27FC236}">
                <a16:creationId xmlns:a16="http://schemas.microsoft.com/office/drawing/2014/main" xmlns="" id="{5994EBC1-E333-9B46-A408-63E9A5F3D8F7}"/>
              </a:ext>
            </a:extLst>
          </p:cNvPr>
          <p:cNvSpPr txBox="1">
            <a:spLocks noChangeArrowheads="1"/>
          </p:cNvSpPr>
          <p:nvPr/>
        </p:nvSpPr>
        <p:spPr bwMode="auto">
          <a:xfrm>
            <a:off x="342899" y="2253343"/>
            <a:ext cx="9862458" cy="41571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marL="341313" indent="-341313">
              <a:spcBef>
                <a:spcPts val="55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200">
                <a:solidFill>
                  <a:srgbClr val="B4145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EA641F"/>
                </a:solidFill>
                <a:latin typeface="Arial" panose="020B0604020202020204" pitchFamily="34" charset="0"/>
                <a:ea typeface="ＭＳ Ｐゴシック" panose="020B0600070205080204" pitchFamily="34" charset="-128"/>
              </a:defRPr>
            </a:lvl2pPr>
            <a:lvl3pPr>
              <a:spcBef>
                <a:spcPts val="4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6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ea typeface="ＭＳ Ｐゴシック" panose="020B0600070205080204" pitchFamily="34" charset="-128"/>
              </a:defRPr>
            </a:lvl9pPr>
          </a:lstStyle>
          <a:p>
            <a:pPr marL="0" indent="0">
              <a:spcBef>
                <a:spcPct val="0"/>
              </a:spcBef>
              <a:buClr>
                <a:srgbClr val="D02663"/>
              </a:buClr>
              <a:defRPr/>
            </a:pPr>
            <a:r>
              <a:rPr lang="fr-FR" altLang="fr-FR" sz="2400" b="1" dirty="0">
                <a:solidFill>
                  <a:srgbClr val="D02663"/>
                </a:solidFill>
              </a:rPr>
              <a:t>✺ </a:t>
            </a:r>
            <a:r>
              <a:rPr lang="fr-FR" altLang="fr-FR" sz="1800" b="1" dirty="0">
                <a:solidFill>
                  <a:srgbClr val="D02663"/>
                </a:solidFill>
              </a:rPr>
              <a:t>Assistant  ou assistante en soins et en santé communautaire/ assistant ou assistante</a:t>
            </a:r>
          </a:p>
          <a:p>
            <a:pPr marL="0" indent="0">
              <a:spcBef>
                <a:spcPct val="0"/>
              </a:spcBef>
              <a:buClr>
                <a:srgbClr val="D02663"/>
              </a:buClr>
              <a:defRPr/>
            </a:pPr>
            <a:r>
              <a:rPr lang="fr-FR" altLang="fr-FR" sz="1800" b="1" dirty="0">
                <a:solidFill>
                  <a:srgbClr val="D02663"/>
                </a:solidFill>
              </a:rPr>
              <a:t>      de soins </a:t>
            </a:r>
            <a:r>
              <a:rPr lang="fr-FR" altLang="fr-FR" sz="1800" i="1" dirty="0">
                <a:solidFill>
                  <a:srgbClr val="000000"/>
                </a:solidFill>
              </a:rPr>
              <a:t>(en milieu hospitalier, en ambulatoire) </a:t>
            </a:r>
          </a:p>
          <a:p>
            <a:pPr marL="0" indent="0">
              <a:spcBef>
                <a:spcPct val="0"/>
              </a:spcBef>
              <a:buClr>
                <a:srgbClr val="D02663"/>
              </a:buClr>
              <a:defRPr/>
            </a:pPr>
            <a:endParaRPr lang="fr-FR" altLang="fr-FR" sz="1800" b="1" dirty="0">
              <a:solidFill>
                <a:srgbClr val="D02663"/>
              </a:solidFill>
            </a:endParaRPr>
          </a:p>
          <a:p>
            <a:pPr marL="0" indent="0">
              <a:spcBef>
                <a:spcPct val="0"/>
              </a:spcBef>
              <a:buClr>
                <a:srgbClr val="D02663"/>
              </a:buClr>
              <a:defRPr/>
            </a:pPr>
            <a:r>
              <a:rPr lang="fr-FR" altLang="fr-FR" sz="2400" b="1" dirty="0">
                <a:solidFill>
                  <a:srgbClr val="7030A0"/>
                </a:solidFill>
              </a:rPr>
              <a:t>✺</a:t>
            </a:r>
            <a:r>
              <a:rPr lang="fr-FR" altLang="fr-FR" sz="1800" b="1" dirty="0">
                <a:solidFill>
                  <a:srgbClr val="7030A0"/>
                </a:solidFill>
              </a:rPr>
              <a:t> </a:t>
            </a:r>
            <a:r>
              <a:rPr lang="fr-FR" altLang="fr-FR" sz="1800" b="1" dirty="0">
                <a:solidFill>
                  <a:srgbClr val="993399"/>
                </a:solidFill>
              </a:rPr>
              <a:t>Accompagnant ou accompagnante de personnes fragilisées, en situation d’handicap,</a:t>
            </a:r>
          </a:p>
          <a:p>
            <a:pPr marL="0" indent="0">
              <a:spcBef>
                <a:spcPct val="0"/>
              </a:spcBef>
              <a:buClr>
                <a:srgbClr val="D02663"/>
              </a:buClr>
              <a:defRPr/>
            </a:pPr>
            <a:r>
              <a:rPr lang="fr-FR" altLang="fr-FR" sz="1800" b="1" dirty="0">
                <a:solidFill>
                  <a:srgbClr val="993399"/>
                </a:solidFill>
              </a:rPr>
              <a:t>      de dépendance </a:t>
            </a:r>
            <a:r>
              <a:rPr lang="fr-FR" altLang="fr-FR" sz="1800" dirty="0">
                <a:solidFill>
                  <a:schemeClr val="tx1"/>
                </a:solidFill>
              </a:rPr>
              <a:t>(</a:t>
            </a:r>
            <a:r>
              <a:rPr lang="fr-FR" altLang="fr-FR" sz="1800" i="1" dirty="0">
                <a:solidFill>
                  <a:srgbClr val="000000"/>
                </a:solidFill>
              </a:rPr>
              <a:t>en résidence de personnes âgées, foyer, milieu associatif, établissement</a:t>
            </a:r>
          </a:p>
          <a:p>
            <a:pPr marL="0" indent="0">
              <a:spcBef>
                <a:spcPct val="0"/>
              </a:spcBef>
              <a:buClr>
                <a:srgbClr val="D02663"/>
              </a:buClr>
              <a:defRPr/>
            </a:pPr>
            <a:r>
              <a:rPr lang="fr-FR" altLang="fr-FR" sz="1800" i="1" dirty="0">
                <a:solidFill>
                  <a:srgbClr val="000000"/>
                </a:solidFill>
              </a:rPr>
              <a:t>      public, dans les sociétés de service d’aide à domicile…)</a:t>
            </a:r>
          </a:p>
          <a:p>
            <a:pPr marL="0" indent="0">
              <a:spcBef>
                <a:spcPct val="0"/>
              </a:spcBef>
              <a:buClr>
                <a:srgbClr val="D02663"/>
              </a:buClr>
              <a:defRPr/>
            </a:pPr>
            <a:endParaRPr lang="fr-FR" altLang="fr-FR" sz="1800" i="1" dirty="0">
              <a:solidFill>
                <a:srgbClr val="000000"/>
              </a:solidFill>
            </a:endParaRPr>
          </a:p>
          <a:p>
            <a:pPr marL="0" indent="0">
              <a:spcBef>
                <a:spcPct val="0"/>
              </a:spcBef>
              <a:buClr>
                <a:srgbClr val="7030A0"/>
              </a:buClr>
              <a:defRPr/>
            </a:pPr>
            <a:r>
              <a:rPr lang="fr-FR" altLang="fr-FR" sz="2400" b="1" dirty="0">
                <a:solidFill>
                  <a:srgbClr val="D02663"/>
                </a:solidFill>
              </a:rPr>
              <a:t>✺</a:t>
            </a:r>
            <a:r>
              <a:rPr lang="fr-FR" altLang="fr-FR" sz="1800" b="1" dirty="0">
                <a:solidFill>
                  <a:srgbClr val="993399"/>
                </a:solidFill>
              </a:rPr>
              <a:t> </a:t>
            </a:r>
            <a:r>
              <a:rPr lang="fr-FR" altLang="fr-FR" sz="1800" b="1" dirty="0">
                <a:solidFill>
                  <a:srgbClr val="C00000"/>
                </a:solidFill>
              </a:rPr>
              <a:t>Intervenant  ou intervenante en structure d’</a:t>
            </a:r>
            <a:r>
              <a:rPr lang="fr-FR" altLang="ja-JP" sz="1800" b="1" dirty="0">
                <a:solidFill>
                  <a:srgbClr val="C00000"/>
                </a:solidFill>
              </a:rPr>
              <a:t>accueil de la petite enfance</a:t>
            </a:r>
          </a:p>
          <a:p>
            <a:pPr marL="0" indent="0">
              <a:spcBef>
                <a:spcPct val="0"/>
              </a:spcBef>
              <a:buClr>
                <a:srgbClr val="7030A0"/>
              </a:buClr>
              <a:defRPr/>
            </a:pPr>
            <a:r>
              <a:rPr lang="fr-FR" altLang="ja-JP" sz="1800" b="1" dirty="0">
                <a:solidFill>
                  <a:srgbClr val="C00000"/>
                </a:solidFill>
              </a:rPr>
              <a:t>      </a:t>
            </a:r>
            <a:r>
              <a:rPr lang="fr-FR" altLang="ja-JP" sz="1800" i="1" dirty="0">
                <a:solidFill>
                  <a:srgbClr val="000000"/>
                </a:solidFill>
              </a:rPr>
              <a:t>assistante petite enfance/aide auxiliaire de puériculture (par ex. en crèche</a:t>
            </a:r>
            <a:r>
              <a:rPr lang="fr-FR" altLang="ja-JP" sz="1800" dirty="0">
                <a:solidFill>
                  <a:schemeClr val="tx1"/>
                </a:solidFill>
              </a:rPr>
              <a:t>)</a:t>
            </a:r>
          </a:p>
          <a:p>
            <a:pPr marL="0" indent="0">
              <a:spcBef>
                <a:spcPct val="0"/>
              </a:spcBef>
              <a:buClr>
                <a:srgbClr val="7030A0"/>
              </a:buClr>
              <a:defRPr/>
            </a:pPr>
            <a:endParaRPr lang="fr-FR" altLang="ja-JP" sz="1800" dirty="0">
              <a:solidFill>
                <a:schemeClr val="tx1"/>
              </a:solidFill>
            </a:endParaRPr>
          </a:p>
          <a:p>
            <a:pPr>
              <a:spcBef>
                <a:spcPct val="0"/>
              </a:spcBef>
              <a:buClrTx/>
              <a:defRPr/>
            </a:pPr>
            <a:r>
              <a:rPr lang="fr-FR" altLang="fr-FR" sz="2400" b="1" dirty="0">
                <a:solidFill>
                  <a:srgbClr val="7030A0"/>
                </a:solidFill>
              </a:rPr>
              <a:t>✺</a:t>
            </a:r>
            <a:r>
              <a:rPr lang="fr-FR" altLang="fr-FR" sz="1800" b="1" dirty="0">
                <a:solidFill>
                  <a:srgbClr val="7030A0"/>
                </a:solidFill>
              </a:rPr>
              <a:t> Accueillant familial ou accueillante familiale</a:t>
            </a:r>
          </a:p>
          <a:p>
            <a:pPr>
              <a:spcBef>
                <a:spcPct val="0"/>
              </a:spcBef>
              <a:buClrTx/>
              <a:defRPr/>
            </a:pPr>
            <a:endParaRPr lang="fr-FR" altLang="fr-FR" sz="1800" b="1" dirty="0">
              <a:solidFill>
                <a:srgbClr val="7030A0"/>
              </a:solidFill>
            </a:endParaRPr>
          </a:p>
          <a:p>
            <a:pPr>
              <a:spcBef>
                <a:spcPct val="0"/>
              </a:spcBef>
              <a:buClrTx/>
              <a:defRPr/>
            </a:pPr>
            <a:r>
              <a:rPr lang="fr-FR" altLang="fr-FR" sz="2400" b="1" dirty="0">
                <a:solidFill>
                  <a:srgbClr val="D02663"/>
                </a:solidFill>
              </a:rPr>
              <a:t>✺ </a:t>
            </a:r>
            <a:r>
              <a:rPr lang="fr-FR" altLang="fr-FR" sz="1800" b="1" dirty="0">
                <a:solidFill>
                  <a:srgbClr val="D02663"/>
                </a:solidFill>
              </a:rPr>
              <a:t>Responsable de petites unités en domicile collectif, d’hébergement......</a:t>
            </a:r>
          </a:p>
        </p:txBody>
      </p:sp>
      <p:pic>
        <p:nvPicPr>
          <p:cNvPr id="30725" name="Picture 4">
            <a:extLst>
              <a:ext uri="{FF2B5EF4-FFF2-40B4-BE49-F238E27FC236}">
                <a16:creationId xmlns:a16="http://schemas.microsoft.com/office/drawing/2014/main" xmlns="" id="{40FAB1DD-6F2A-504A-B818-93B3F16CAB0E}"/>
              </a:ext>
            </a:extLst>
          </p:cNvPr>
          <p:cNvPicPr>
            <a:picLocks noChangeAspect="1" noChangeArrowheads="1"/>
          </p:cNvPicPr>
          <p:nvPr/>
        </p:nvPicPr>
        <p:blipFill>
          <a:blip r:embed="rId3"/>
          <a:srcRect/>
          <a:stretch>
            <a:fillRect/>
          </a:stretch>
        </p:blipFill>
        <p:spPr bwMode="auto">
          <a:xfrm>
            <a:off x="10372952" y="2565400"/>
            <a:ext cx="1655763" cy="1727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1843578906"/>
      </p:ext>
    </p:extLst>
  </p:cSld>
  <p:clrMapOvr>
    <a:masterClrMapping/>
  </p:clrMapOvr>
  <mc:AlternateContent xmlns:mc="http://schemas.openxmlformats.org/markup-compatibility/2006">
    <mc:Choice xmlns:p14="http://schemas.microsoft.com/office/powerpoint/2010/main" xmlns="" Requires="p14">
      <p:transition spd="med" p14:dur="700" advClick="0" advTm="20000">
        <p:fade/>
      </p:transition>
    </mc:Choice>
    <mc:Fallback>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83299">
                                            <p:txEl>
                                              <p:pRg st="0" end="0"/>
                                            </p:txEl>
                                          </p:spTgt>
                                        </p:tgtEl>
                                        <p:attrNameLst>
                                          <p:attrName>style.visibility</p:attrName>
                                        </p:attrNameLst>
                                      </p:cBhvr>
                                      <p:to>
                                        <p:strVal val="visible"/>
                                      </p:to>
                                    </p:set>
                                    <p:anim calcmode="lin" valueType="num">
                                      <p:cBhvr>
                                        <p:cTn id="11" dur="1000" fill="hold"/>
                                        <p:tgtEl>
                                          <p:spTgt spid="183299">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183299">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183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83299">
                                            <p:txEl>
                                              <p:pRg st="1" end="1"/>
                                            </p:txEl>
                                          </p:spTgt>
                                        </p:tgtEl>
                                        <p:attrNameLst>
                                          <p:attrName>style.visibility</p:attrName>
                                        </p:attrNameLst>
                                      </p:cBhvr>
                                      <p:to>
                                        <p:strVal val="visible"/>
                                      </p:to>
                                    </p:set>
                                    <p:anim calcmode="lin" valueType="num">
                                      <p:cBhvr>
                                        <p:cTn id="18" dur="1000" fill="hold"/>
                                        <p:tgtEl>
                                          <p:spTgt spid="183299">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183299">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832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p:cTn id="25" dur="1000" fill="hold"/>
                                        <p:tgtEl>
                                          <p:spTgt spid="18329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8329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832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83299">
                                            <p:txEl>
                                              <p:pRg st="4" end="4"/>
                                            </p:txEl>
                                          </p:spTgt>
                                        </p:tgtEl>
                                        <p:attrNameLst>
                                          <p:attrName>style.visibility</p:attrName>
                                        </p:attrNameLst>
                                      </p:cBhvr>
                                      <p:to>
                                        <p:strVal val="visible"/>
                                      </p:to>
                                    </p:set>
                                    <p:anim calcmode="lin" valueType="num">
                                      <p:cBhvr>
                                        <p:cTn id="32" dur="1000" fill="hold"/>
                                        <p:tgtEl>
                                          <p:spTgt spid="183299">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183299">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8329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83299">
                                            <p:txEl>
                                              <p:pRg st="5" end="5"/>
                                            </p:txEl>
                                          </p:spTgt>
                                        </p:tgtEl>
                                        <p:attrNameLst>
                                          <p:attrName>style.visibility</p:attrName>
                                        </p:attrNameLst>
                                      </p:cBhvr>
                                      <p:to>
                                        <p:strVal val="visible"/>
                                      </p:to>
                                    </p:set>
                                    <p:anim calcmode="lin" valueType="num">
                                      <p:cBhvr>
                                        <p:cTn id="39" dur="1000" fill="hold"/>
                                        <p:tgtEl>
                                          <p:spTgt spid="183299">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183299">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18329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83299">
                                            <p:txEl>
                                              <p:pRg st="7" end="7"/>
                                            </p:txEl>
                                          </p:spTgt>
                                        </p:tgtEl>
                                        <p:attrNameLst>
                                          <p:attrName>style.visibility</p:attrName>
                                        </p:attrNameLst>
                                      </p:cBhvr>
                                      <p:to>
                                        <p:strVal val="visible"/>
                                      </p:to>
                                    </p:set>
                                    <p:anim calcmode="lin" valueType="num">
                                      <p:cBhvr>
                                        <p:cTn id="46" dur="3000" fill="hold"/>
                                        <p:tgtEl>
                                          <p:spTgt spid="183299">
                                            <p:txEl>
                                              <p:pRg st="7" end="7"/>
                                            </p:txEl>
                                          </p:spTgt>
                                        </p:tgtEl>
                                        <p:attrNameLst>
                                          <p:attrName>ppt_w</p:attrName>
                                        </p:attrNameLst>
                                      </p:cBhvr>
                                      <p:tavLst>
                                        <p:tav tm="0">
                                          <p:val>
                                            <p:strVal val="#ppt_w*0.70"/>
                                          </p:val>
                                        </p:tav>
                                        <p:tav tm="100000">
                                          <p:val>
                                            <p:strVal val="#ppt_w"/>
                                          </p:val>
                                        </p:tav>
                                      </p:tavLst>
                                    </p:anim>
                                    <p:anim calcmode="lin" valueType="num">
                                      <p:cBhvr>
                                        <p:cTn id="47" dur="3000" fill="hold"/>
                                        <p:tgtEl>
                                          <p:spTgt spid="183299">
                                            <p:txEl>
                                              <p:pRg st="7" end="7"/>
                                            </p:txEl>
                                          </p:spTgt>
                                        </p:tgtEl>
                                        <p:attrNameLst>
                                          <p:attrName>ppt_h</p:attrName>
                                        </p:attrNameLst>
                                      </p:cBhvr>
                                      <p:tavLst>
                                        <p:tav tm="0">
                                          <p:val>
                                            <p:strVal val="#ppt_h"/>
                                          </p:val>
                                        </p:tav>
                                        <p:tav tm="100000">
                                          <p:val>
                                            <p:strVal val="#ppt_h"/>
                                          </p:val>
                                        </p:tav>
                                      </p:tavLst>
                                    </p:anim>
                                    <p:animEffect transition="in" filter="fade">
                                      <p:cBhvr>
                                        <p:cTn id="48" dur="3000"/>
                                        <p:tgtEl>
                                          <p:spTgt spid="18329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83299">
                                            <p:txEl>
                                              <p:pRg st="8" end="8"/>
                                            </p:txEl>
                                          </p:spTgt>
                                        </p:tgtEl>
                                        <p:attrNameLst>
                                          <p:attrName>style.visibility</p:attrName>
                                        </p:attrNameLst>
                                      </p:cBhvr>
                                      <p:to>
                                        <p:strVal val="visible"/>
                                      </p:to>
                                    </p:set>
                                    <p:anim calcmode="lin" valueType="num">
                                      <p:cBhvr>
                                        <p:cTn id="53" dur="3000" fill="hold"/>
                                        <p:tgtEl>
                                          <p:spTgt spid="183299">
                                            <p:txEl>
                                              <p:pRg st="8" end="8"/>
                                            </p:txEl>
                                          </p:spTgt>
                                        </p:tgtEl>
                                        <p:attrNameLst>
                                          <p:attrName>ppt_w</p:attrName>
                                        </p:attrNameLst>
                                      </p:cBhvr>
                                      <p:tavLst>
                                        <p:tav tm="0">
                                          <p:val>
                                            <p:strVal val="#ppt_w*0.70"/>
                                          </p:val>
                                        </p:tav>
                                        <p:tav tm="100000">
                                          <p:val>
                                            <p:strVal val="#ppt_w"/>
                                          </p:val>
                                        </p:tav>
                                      </p:tavLst>
                                    </p:anim>
                                    <p:anim calcmode="lin" valueType="num">
                                      <p:cBhvr>
                                        <p:cTn id="54" dur="3000" fill="hold"/>
                                        <p:tgtEl>
                                          <p:spTgt spid="183299">
                                            <p:txEl>
                                              <p:pRg st="8" end="8"/>
                                            </p:txEl>
                                          </p:spTgt>
                                        </p:tgtEl>
                                        <p:attrNameLst>
                                          <p:attrName>ppt_h</p:attrName>
                                        </p:attrNameLst>
                                      </p:cBhvr>
                                      <p:tavLst>
                                        <p:tav tm="0">
                                          <p:val>
                                            <p:strVal val="#ppt_h"/>
                                          </p:val>
                                        </p:tav>
                                        <p:tav tm="100000">
                                          <p:val>
                                            <p:strVal val="#ppt_h"/>
                                          </p:val>
                                        </p:tav>
                                      </p:tavLst>
                                    </p:anim>
                                    <p:animEffect transition="in" filter="fade">
                                      <p:cBhvr>
                                        <p:cTn id="55" dur="3000"/>
                                        <p:tgtEl>
                                          <p:spTgt spid="18329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183299">
                                            <p:txEl>
                                              <p:pRg st="10" end="10"/>
                                            </p:txEl>
                                          </p:spTgt>
                                        </p:tgtEl>
                                        <p:attrNameLst>
                                          <p:attrName>style.visibility</p:attrName>
                                        </p:attrNameLst>
                                      </p:cBhvr>
                                      <p:to>
                                        <p:strVal val="visible"/>
                                      </p:to>
                                    </p:set>
                                    <p:anim calcmode="lin" valueType="num">
                                      <p:cBhvr>
                                        <p:cTn id="60" dur="1000" fill="hold"/>
                                        <p:tgtEl>
                                          <p:spTgt spid="183299">
                                            <p:txEl>
                                              <p:pRg st="10" end="10"/>
                                            </p:txEl>
                                          </p:spTgt>
                                        </p:tgtEl>
                                        <p:attrNameLst>
                                          <p:attrName>ppt_w</p:attrName>
                                        </p:attrNameLst>
                                      </p:cBhvr>
                                      <p:tavLst>
                                        <p:tav tm="0">
                                          <p:val>
                                            <p:strVal val="#ppt_w*0.70"/>
                                          </p:val>
                                        </p:tav>
                                        <p:tav tm="100000">
                                          <p:val>
                                            <p:strVal val="#ppt_w"/>
                                          </p:val>
                                        </p:tav>
                                      </p:tavLst>
                                    </p:anim>
                                    <p:anim calcmode="lin" valueType="num">
                                      <p:cBhvr>
                                        <p:cTn id="61" dur="1000" fill="hold"/>
                                        <p:tgtEl>
                                          <p:spTgt spid="183299">
                                            <p:txEl>
                                              <p:pRg st="10" end="10"/>
                                            </p:txEl>
                                          </p:spTgt>
                                        </p:tgtEl>
                                        <p:attrNameLst>
                                          <p:attrName>ppt_h</p:attrName>
                                        </p:attrNameLst>
                                      </p:cBhvr>
                                      <p:tavLst>
                                        <p:tav tm="0">
                                          <p:val>
                                            <p:strVal val="#ppt_h"/>
                                          </p:val>
                                        </p:tav>
                                        <p:tav tm="100000">
                                          <p:val>
                                            <p:strVal val="#ppt_h"/>
                                          </p:val>
                                        </p:tav>
                                      </p:tavLst>
                                    </p:anim>
                                    <p:animEffect transition="in" filter="fade">
                                      <p:cBhvr>
                                        <p:cTn id="62" dur="1000"/>
                                        <p:tgtEl>
                                          <p:spTgt spid="183299">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83299">
                                            <p:txEl>
                                              <p:pRg st="12" end="12"/>
                                            </p:txEl>
                                          </p:spTgt>
                                        </p:tgtEl>
                                        <p:attrNameLst>
                                          <p:attrName>style.visibility</p:attrName>
                                        </p:attrNameLst>
                                      </p:cBhvr>
                                      <p:to>
                                        <p:strVal val="visible"/>
                                      </p:to>
                                    </p:set>
                                    <p:anim calcmode="lin" valueType="num">
                                      <p:cBhvr>
                                        <p:cTn id="67" dur="1000" fill="hold"/>
                                        <p:tgtEl>
                                          <p:spTgt spid="183299">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183299">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1832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5" name="Cadre 4">
            <a:extLst>
              <a:ext uri="{FF2B5EF4-FFF2-40B4-BE49-F238E27FC236}">
                <a16:creationId xmlns:a16="http://schemas.microsoft.com/office/drawing/2014/main" xmlns="" id="{C4576984-C832-CD4E-8ED3-5D33DDFEFAEB}"/>
              </a:ext>
            </a:extLst>
          </p:cNvPr>
          <p:cNvSpPr/>
          <p:nvPr/>
        </p:nvSpPr>
        <p:spPr bwMode="auto">
          <a:xfrm>
            <a:off x="4291012" y="6309321"/>
            <a:ext cx="3671302" cy="461665"/>
          </a:xfrm>
          <a:prstGeom prst="frame">
            <a:avLst/>
          </a:prstGeom>
          <a:solidFill>
            <a:srgbClr val="00B8FF"/>
          </a:solidFill>
          <a:ln w="9525" cap="flat" cmpd="sng" algn="ctr">
            <a:solidFill>
              <a:schemeClr val="tx1"/>
            </a:solidFill>
            <a:prstDash val="solid"/>
            <a:round/>
            <a:headEnd type="none" w="med" len="med"/>
            <a:tailEnd type="none" w="med" len="med"/>
          </a:ln>
          <a:effectLst>
            <a:outerShdw dist="35921" dir="2700000" algn="ctr" rotWithShape="0">
              <a:schemeClr val="bg2"/>
            </a:outerShdw>
            <a:softEdge rad="0"/>
          </a:effectLst>
        </p:spPr>
        <p:txBody>
          <a:bodyPr/>
          <a:lstStyle/>
          <a:p>
            <a:pPr eaLnBrk="1" hangingPunct="1">
              <a:buClr>
                <a:srgbClr val="000000"/>
              </a:buClr>
              <a:buSzPct val="100000"/>
              <a:buFont typeface="Times New Roman" pitchFamily="16" charset="0"/>
              <a:buNone/>
              <a:defRPr/>
            </a:pPr>
            <a:endParaRPr lang="fr-FR" dirty="0">
              <a:latin typeface="Arial" charset="0"/>
              <a:ea typeface="ＭＳ Ｐゴシック" charset="-128"/>
            </a:endParaRPr>
          </a:p>
        </p:txBody>
      </p:sp>
      <p:sp>
        <p:nvSpPr>
          <p:cNvPr id="25" name="Bouée 24">
            <a:extLst>
              <a:ext uri="{FF2B5EF4-FFF2-40B4-BE49-F238E27FC236}">
                <a16:creationId xmlns:a16="http://schemas.microsoft.com/office/drawing/2014/main" xmlns="" id="{7EEE172B-9093-0F45-BE98-4EF11005D2AC}"/>
              </a:ext>
            </a:extLst>
          </p:cNvPr>
          <p:cNvSpPr/>
          <p:nvPr/>
        </p:nvSpPr>
        <p:spPr bwMode="auto">
          <a:xfrm>
            <a:off x="2130425" y="0"/>
            <a:ext cx="3198813" cy="1403841"/>
          </a:xfrm>
          <a:prstGeom prst="donut">
            <a:avLst>
              <a:gd name="adj" fmla="val 1588"/>
            </a:avLst>
          </a:prstGeom>
          <a:solidFill>
            <a:srgbClr val="00B8FF"/>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itchFamily="16" charset="0"/>
              <a:buNone/>
              <a:defRPr/>
            </a:pPr>
            <a:endParaRPr lang="fr-FR" dirty="0">
              <a:latin typeface="Arial" charset="0"/>
              <a:ea typeface="ＭＳ Ｐゴシック" charset="-128"/>
            </a:endParaRPr>
          </a:p>
        </p:txBody>
      </p:sp>
      <p:sp>
        <p:nvSpPr>
          <p:cNvPr id="28" name="ZoneTexte 27">
            <a:extLst>
              <a:ext uri="{FF2B5EF4-FFF2-40B4-BE49-F238E27FC236}">
                <a16:creationId xmlns:a16="http://schemas.microsoft.com/office/drawing/2014/main" xmlns="" id="{D0A151A6-6F36-614B-BEEE-7E46C0092A7B}"/>
              </a:ext>
            </a:extLst>
          </p:cNvPr>
          <p:cNvSpPr txBox="1"/>
          <p:nvPr/>
        </p:nvSpPr>
        <p:spPr>
          <a:xfrm>
            <a:off x="4291012" y="6309320"/>
            <a:ext cx="3671302" cy="461665"/>
          </a:xfrm>
          <a:prstGeom prst="rect">
            <a:avLst/>
          </a:prstGeom>
          <a:gradFill flip="none" rotWithShape="1">
            <a:gsLst>
              <a:gs pos="0">
                <a:schemeClr val="accent6">
                  <a:lumMod val="0"/>
                  <a:lumOff val="100000"/>
                </a:schemeClr>
              </a:gs>
              <a:gs pos="44000">
                <a:schemeClr val="accent6">
                  <a:lumMod val="0"/>
                  <a:lumOff val="100000"/>
                </a:schemeClr>
              </a:gs>
              <a:gs pos="100000">
                <a:schemeClr val="accent6">
                  <a:lumMod val="100000"/>
                </a:schemeClr>
              </a:gs>
            </a:gsLst>
            <a:path path="circle">
              <a:fillToRect l="50000" t="-80000" r="50000" b="180000"/>
            </a:path>
            <a:tileRect/>
          </a:gradFill>
          <a:ln>
            <a:solidFill>
              <a:schemeClr val="accent2">
                <a:lumMod val="40000"/>
                <a:lumOff val="60000"/>
              </a:schemeClr>
            </a:solidFill>
          </a:ln>
        </p:spPr>
        <p:txBody>
          <a:bodyPr wrap="square">
            <a:spAutoFit/>
          </a:bodyPr>
          <a:lstStyle/>
          <a:p>
            <a:pPr algn="ctr">
              <a:defRPr/>
            </a:pPr>
            <a:r>
              <a:rPr lang="fr-FR" sz="2400" b="1" dirty="0">
                <a:latin typeface="Times New Roman" panose="02020603050405020304" pitchFamily="18" charset="0"/>
                <a:cs typeface="Times New Roman" panose="02020603050405020304" pitchFamily="18" charset="0"/>
              </a:rPr>
              <a:t>3</a:t>
            </a:r>
            <a:r>
              <a:rPr lang="fr-FR" sz="2400" b="1" baseline="30000" dirty="0">
                <a:latin typeface="Times New Roman" panose="02020603050405020304" pitchFamily="18" charset="0"/>
                <a:cs typeface="Times New Roman" panose="02020603050405020304" pitchFamily="18" charset="0"/>
              </a:rPr>
              <a:t>ème</a:t>
            </a:r>
            <a:endParaRPr lang="fr-FR" sz="2400" dirty="0">
              <a:latin typeface="Times New Roman" panose="02020603050405020304" pitchFamily="18" charset="0"/>
              <a:cs typeface="Times New Roman" panose="02020603050405020304" pitchFamily="18" charset="0"/>
            </a:endParaRPr>
          </a:p>
        </p:txBody>
      </p:sp>
      <p:sp>
        <p:nvSpPr>
          <p:cNvPr id="26" name="Bouée 25">
            <a:extLst>
              <a:ext uri="{FF2B5EF4-FFF2-40B4-BE49-F238E27FC236}">
                <a16:creationId xmlns:a16="http://schemas.microsoft.com/office/drawing/2014/main" xmlns="" id="{66F4FB6A-D99A-764C-8036-9ACC17D7FC9A}"/>
              </a:ext>
            </a:extLst>
          </p:cNvPr>
          <p:cNvSpPr/>
          <p:nvPr/>
        </p:nvSpPr>
        <p:spPr bwMode="auto">
          <a:xfrm>
            <a:off x="1645189" y="1654443"/>
            <a:ext cx="3198813" cy="1266584"/>
          </a:xfrm>
          <a:prstGeom prst="donut">
            <a:avLst>
              <a:gd name="adj" fmla="val 0"/>
            </a:avLst>
          </a:prstGeom>
          <a:solidFill>
            <a:srgbClr val="00B8FF"/>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itchFamily="16" charset="0"/>
              <a:buNone/>
              <a:defRPr/>
            </a:pPr>
            <a:endParaRPr lang="fr-FR" dirty="0">
              <a:latin typeface="Arial" charset="0"/>
              <a:ea typeface="ＭＳ Ｐゴシック" charset="-128"/>
            </a:endParaRPr>
          </a:p>
        </p:txBody>
      </p:sp>
      <p:cxnSp>
        <p:nvCxnSpPr>
          <p:cNvPr id="185355" name="Connecteur droit avec flèche 43">
            <a:extLst>
              <a:ext uri="{FF2B5EF4-FFF2-40B4-BE49-F238E27FC236}">
                <a16:creationId xmlns:a16="http://schemas.microsoft.com/office/drawing/2014/main" xmlns="" id="{A298973B-5391-E54E-AAD5-249674F65E8C}"/>
              </a:ext>
            </a:extLst>
          </p:cNvPr>
          <p:cNvCxnSpPr>
            <a:cxnSpLocks/>
            <a:endCxn id="25" idx="5"/>
          </p:cNvCxnSpPr>
          <p:nvPr/>
        </p:nvCxnSpPr>
        <p:spPr bwMode="auto">
          <a:xfrm flipH="1" flipV="1">
            <a:off x="4860783" y="1198253"/>
            <a:ext cx="918403" cy="1804182"/>
          </a:xfrm>
          <a:prstGeom prst="straightConnector1">
            <a:avLst/>
          </a:prstGeom>
          <a:noFill/>
          <a:ln w="50800" algn="ctr">
            <a:solidFill>
              <a:schemeClr val="accent2"/>
            </a:solidFill>
            <a:prstDash val="sys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3308" name="Rectangle 46">
            <a:extLst>
              <a:ext uri="{FF2B5EF4-FFF2-40B4-BE49-F238E27FC236}">
                <a16:creationId xmlns:a16="http://schemas.microsoft.com/office/drawing/2014/main" xmlns="" id="{DDCA4985-F9FA-3F43-AE1B-E2A21740C487}"/>
              </a:ext>
            </a:extLst>
          </p:cNvPr>
          <p:cNvSpPr>
            <a:spLocks noChangeArrowheads="1"/>
          </p:cNvSpPr>
          <p:nvPr/>
        </p:nvSpPr>
        <p:spPr bwMode="auto">
          <a:xfrm>
            <a:off x="8450143" y="3093365"/>
            <a:ext cx="2086605" cy="414086"/>
          </a:xfrm>
          <a:prstGeom prst="rect">
            <a:avLst/>
          </a:prstGeom>
          <a:solidFill>
            <a:srgbClr val="FFC00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1200" b="1" dirty="0"/>
              <a:t>Aide soignant</a:t>
            </a:r>
          </a:p>
        </p:txBody>
      </p:sp>
      <p:sp>
        <p:nvSpPr>
          <p:cNvPr id="7" name="ZoneTexte 6">
            <a:extLst>
              <a:ext uri="{FF2B5EF4-FFF2-40B4-BE49-F238E27FC236}">
                <a16:creationId xmlns:a16="http://schemas.microsoft.com/office/drawing/2014/main" xmlns="" id="{22A11573-7711-9544-8CA7-D94CCCFB8C4F}"/>
              </a:ext>
            </a:extLst>
          </p:cNvPr>
          <p:cNvSpPr txBox="1"/>
          <p:nvPr/>
        </p:nvSpPr>
        <p:spPr>
          <a:xfrm>
            <a:off x="2130425" y="1752596"/>
            <a:ext cx="2748707" cy="1169551"/>
          </a:xfrm>
          <a:prstGeom prst="rect">
            <a:avLst/>
          </a:prstGeom>
          <a:noFill/>
        </p:spPr>
        <p:txBody>
          <a:bodyPr wrap="square">
            <a:spAutoFit/>
          </a:bodyPr>
          <a:lstStyle/>
          <a:p>
            <a:pPr>
              <a:defRPr/>
            </a:pPr>
            <a:r>
              <a:rPr lang="fr-FR" sz="1400" b="1" dirty="0">
                <a:solidFill>
                  <a:srgbClr val="FF0000"/>
                </a:solidFill>
              </a:rPr>
              <a:t>Diplômes d’Etat *(niveau 6) </a:t>
            </a:r>
            <a:r>
              <a:rPr lang="fr-FR" sz="1400" b="1" dirty="0">
                <a:solidFill>
                  <a:schemeClr val="accent6"/>
                </a:solidFill>
              </a:rPr>
              <a:t>d’infirmier, </a:t>
            </a:r>
          </a:p>
          <a:p>
            <a:pPr>
              <a:defRPr/>
            </a:pPr>
            <a:r>
              <a:rPr lang="fr-FR" sz="1400" b="1" dirty="0">
                <a:solidFill>
                  <a:schemeClr val="accent6"/>
                </a:solidFill>
              </a:rPr>
              <a:t>d’assistant de service social, d’éducateur spécialisé, </a:t>
            </a:r>
          </a:p>
          <a:p>
            <a:pPr>
              <a:defRPr/>
            </a:pPr>
            <a:r>
              <a:rPr lang="fr-FR" sz="1400" b="1" dirty="0">
                <a:solidFill>
                  <a:schemeClr val="accent6"/>
                </a:solidFill>
              </a:rPr>
              <a:t>    de jeunes enfants...</a:t>
            </a:r>
          </a:p>
        </p:txBody>
      </p:sp>
      <p:sp>
        <p:nvSpPr>
          <p:cNvPr id="183310" name="Rectangle 47">
            <a:extLst>
              <a:ext uri="{FF2B5EF4-FFF2-40B4-BE49-F238E27FC236}">
                <a16:creationId xmlns:a16="http://schemas.microsoft.com/office/drawing/2014/main" xmlns="" id="{A255F896-DACF-A343-B9C6-9D1B7EA8150F}"/>
              </a:ext>
            </a:extLst>
          </p:cNvPr>
          <p:cNvSpPr>
            <a:spLocks noChangeArrowheads="1"/>
          </p:cNvSpPr>
          <p:nvPr/>
        </p:nvSpPr>
        <p:spPr bwMode="auto">
          <a:xfrm>
            <a:off x="8450143" y="3496064"/>
            <a:ext cx="2086605" cy="408585"/>
          </a:xfrm>
          <a:prstGeom prst="rect">
            <a:avLst/>
          </a:prstGeom>
          <a:solidFill>
            <a:srgbClr val="FF8AD8"/>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1200" b="1" dirty="0"/>
              <a:t>Auxiliaire de puériculture</a:t>
            </a:r>
          </a:p>
        </p:txBody>
      </p:sp>
      <p:sp>
        <p:nvSpPr>
          <p:cNvPr id="183311" name="Rectangle 54">
            <a:extLst>
              <a:ext uri="{FF2B5EF4-FFF2-40B4-BE49-F238E27FC236}">
                <a16:creationId xmlns:a16="http://schemas.microsoft.com/office/drawing/2014/main" xmlns="" id="{AA23CE19-0ECB-A745-97F4-7939344D7D0B}"/>
              </a:ext>
            </a:extLst>
          </p:cNvPr>
          <p:cNvSpPr>
            <a:spLocks noChangeArrowheads="1"/>
          </p:cNvSpPr>
          <p:nvPr/>
        </p:nvSpPr>
        <p:spPr bwMode="auto">
          <a:xfrm>
            <a:off x="8435215" y="4546545"/>
            <a:ext cx="2086604" cy="545506"/>
          </a:xfrm>
          <a:prstGeom prst="rect">
            <a:avLst/>
          </a:prstGeom>
          <a:solidFill>
            <a:srgbClr val="4E8F0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1200" b="1" dirty="0"/>
              <a:t>Accompagnant éducatif</a:t>
            </a:r>
          </a:p>
          <a:p>
            <a:pPr algn="ctr" eaLnBrk="1" hangingPunct="1">
              <a:buClr>
                <a:srgbClr val="000000"/>
              </a:buClr>
              <a:buSzPct val="100000"/>
              <a:buFont typeface="Times New Roman" panose="02020603050405020304" pitchFamily="18" charset="0"/>
              <a:buNone/>
            </a:pPr>
            <a:r>
              <a:rPr lang="fr-FR" altLang="fr-FR" sz="1200" b="1" dirty="0"/>
              <a:t>et social</a:t>
            </a:r>
          </a:p>
        </p:txBody>
      </p:sp>
      <p:sp>
        <p:nvSpPr>
          <p:cNvPr id="24" name="Rectangle 23">
            <a:extLst>
              <a:ext uri="{FF2B5EF4-FFF2-40B4-BE49-F238E27FC236}">
                <a16:creationId xmlns:a16="http://schemas.microsoft.com/office/drawing/2014/main" xmlns="" id="{68AA230C-4798-AC47-966E-B589B1D528C3}"/>
              </a:ext>
            </a:extLst>
          </p:cNvPr>
          <p:cNvSpPr/>
          <p:nvPr/>
        </p:nvSpPr>
        <p:spPr bwMode="auto">
          <a:xfrm>
            <a:off x="5016500" y="4428006"/>
            <a:ext cx="1890712" cy="559367"/>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buFont typeface="Times New Roman" pitchFamily="16" charset="0"/>
              <a:buNone/>
              <a:defRPr/>
            </a:pPr>
            <a:r>
              <a:rPr lang="fr-FR" sz="1600" b="1" dirty="0">
                <a:latin typeface="Arial" charset="0"/>
                <a:ea typeface="ＭＳ Ｐゴシック" charset="-128"/>
              </a:rPr>
              <a:t>1</a:t>
            </a:r>
            <a:r>
              <a:rPr lang="fr-FR" sz="1600" b="1" baseline="30000" dirty="0">
                <a:latin typeface="Arial" charset="0"/>
                <a:ea typeface="ＭＳ Ｐゴシック" charset="-128"/>
              </a:rPr>
              <a:t>ère</a:t>
            </a:r>
            <a:r>
              <a:rPr lang="fr-FR" sz="1600" b="1" dirty="0">
                <a:latin typeface="Arial" charset="0"/>
                <a:ea typeface="ＭＳ Ｐゴシック" charset="-128"/>
              </a:rPr>
              <a:t> Bac ASSP</a:t>
            </a:r>
          </a:p>
        </p:txBody>
      </p:sp>
      <p:cxnSp>
        <p:nvCxnSpPr>
          <p:cNvPr id="15" name="Connecteur droit avec flèche 14">
            <a:extLst>
              <a:ext uri="{FF2B5EF4-FFF2-40B4-BE49-F238E27FC236}">
                <a16:creationId xmlns:a16="http://schemas.microsoft.com/office/drawing/2014/main" xmlns="" id="{F5166504-95D2-4C48-9AF9-0F81B2704C3D}"/>
              </a:ext>
            </a:extLst>
          </p:cNvPr>
          <p:cNvCxnSpPr>
            <a:cxnSpLocks/>
          </p:cNvCxnSpPr>
          <p:nvPr/>
        </p:nvCxnSpPr>
        <p:spPr bwMode="auto">
          <a:xfrm flipH="1" flipV="1">
            <a:off x="4523082" y="2620514"/>
            <a:ext cx="1038594" cy="423035"/>
          </a:xfrm>
          <a:prstGeom prst="straightConnector1">
            <a:avLst/>
          </a:prstGeom>
          <a:ln w="50800">
            <a:prstDash val="sysDash"/>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183315" name="ZoneTexte 9">
            <a:extLst>
              <a:ext uri="{FF2B5EF4-FFF2-40B4-BE49-F238E27FC236}">
                <a16:creationId xmlns:a16="http://schemas.microsoft.com/office/drawing/2014/main" xmlns="" id="{5A7FCF4C-5007-FC47-B259-454A4765E26E}"/>
              </a:ext>
            </a:extLst>
          </p:cNvPr>
          <p:cNvSpPr txBox="1">
            <a:spLocks noChangeArrowheads="1"/>
          </p:cNvSpPr>
          <p:nvPr/>
        </p:nvSpPr>
        <p:spPr bwMode="auto">
          <a:xfrm>
            <a:off x="2471738" y="87014"/>
            <a:ext cx="2976192"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endParaRPr lang="fr-FR" altLang="fr-FR" sz="1200" b="1" dirty="0">
              <a:solidFill>
                <a:srgbClr val="7030A0"/>
              </a:solidFill>
            </a:endParaRPr>
          </a:p>
          <a:p>
            <a:r>
              <a:rPr lang="fr-FR" altLang="fr-FR" sz="1400" b="1" dirty="0">
                <a:solidFill>
                  <a:srgbClr val="FF0000"/>
                </a:solidFill>
              </a:rPr>
              <a:t>BTS en 2 ans  (niveau 5)</a:t>
            </a:r>
          </a:p>
          <a:p>
            <a:r>
              <a:rPr lang="fr-FR" altLang="fr-FR" sz="1200" b="1" dirty="0">
                <a:solidFill>
                  <a:srgbClr val="7030A0"/>
                </a:solidFill>
              </a:rPr>
              <a:t>Filière sociale :</a:t>
            </a:r>
          </a:p>
          <a:p>
            <a:r>
              <a:rPr lang="fr-FR" altLang="fr-FR" sz="1200" b="1" dirty="0">
                <a:solidFill>
                  <a:srgbClr val="7030A0"/>
                </a:solidFill>
              </a:rPr>
              <a:t>BTS Économie Sociale Familiale</a:t>
            </a:r>
          </a:p>
          <a:p>
            <a:r>
              <a:rPr lang="fr-FR" altLang="fr-FR" sz="1200" b="1" dirty="0">
                <a:solidFill>
                  <a:srgbClr val="7030A0"/>
                </a:solidFill>
              </a:rPr>
              <a:t>BTS Services et Prestations des</a:t>
            </a:r>
          </a:p>
          <a:p>
            <a:r>
              <a:rPr lang="fr-FR" altLang="fr-FR" sz="1200" b="1" dirty="0">
                <a:solidFill>
                  <a:srgbClr val="7030A0"/>
                </a:solidFill>
              </a:rPr>
              <a:t>        secteurs sanitaire et social</a:t>
            </a:r>
          </a:p>
        </p:txBody>
      </p:sp>
      <p:sp>
        <p:nvSpPr>
          <p:cNvPr id="32" name="Rectangle 31">
            <a:extLst>
              <a:ext uri="{FF2B5EF4-FFF2-40B4-BE49-F238E27FC236}">
                <a16:creationId xmlns:a16="http://schemas.microsoft.com/office/drawing/2014/main" xmlns="" id="{BFE571C2-5271-B344-825E-12023BAFFA9D}"/>
              </a:ext>
            </a:extLst>
          </p:cNvPr>
          <p:cNvSpPr/>
          <p:nvPr/>
        </p:nvSpPr>
        <p:spPr bwMode="auto">
          <a:xfrm>
            <a:off x="4943133" y="3042876"/>
            <a:ext cx="1949292" cy="86177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buFont typeface="Times New Roman" pitchFamily="16" charset="0"/>
              <a:buNone/>
              <a:defRPr/>
            </a:pPr>
            <a:r>
              <a:rPr lang="fr-FR" sz="1600" b="1" dirty="0">
                <a:latin typeface="Arial" charset="0"/>
                <a:ea typeface="ＭＳ Ｐゴシック" charset="-128"/>
              </a:rPr>
              <a:t>Terminale</a:t>
            </a:r>
          </a:p>
          <a:p>
            <a:pPr algn="ctr" eaLnBrk="1" hangingPunct="1">
              <a:buClr>
                <a:srgbClr val="000000"/>
              </a:buClr>
              <a:buSzPct val="100000"/>
              <a:buFont typeface="Times New Roman" pitchFamily="16" charset="0"/>
              <a:buNone/>
              <a:defRPr/>
            </a:pPr>
            <a:r>
              <a:rPr lang="fr-FR" sz="1600" b="1" dirty="0">
                <a:latin typeface="Arial" charset="0"/>
                <a:ea typeface="ＭＳ Ｐゴシック" charset="-128"/>
              </a:rPr>
              <a:t>Bac ASSP</a:t>
            </a:r>
          </a:p>
          <a:p>
            <a:pPr algn="ctr" eaLnBrk="1" hangingPunct="1">
              <a:buClr>
                <a:srgbClr val="000000"/>
              </a:buClr>
              <a:buSzPct val="100000"/>
              <a:buFont typeface="Times New Roman" pitchFamily="16" charset="0"/>
              <a:buNone/>
              <a:defRPr/>
            </a:pPr>
            <a:r>
              <a:rPr lang="fr-FR" sz="1600" b="1" dirty="0">
                <a:latin typeface="Arial" charset="0"/>
                <a:ea typeface="ＭＳ Ｐゴシック" charset="-128"/>
              </a:rPr>
              <a:t>(</a:t>
            </a:r>
            <a:r>
              <a:rPr lang="fr-FR" sz="1600" dirty="0">
                <a:latin typeface="Arial" charset="0"/>
                <a:ea typeface="ＭＳ Ｐゴシック" charset="-128"/>
              </a:rPr>
              <a:t>niveau 4)</a:t>
            </a:r>
          </a:p>
        </p:txBody>
      </p:sp>
      <p:sp>
        <p:nvSpPr>
          <p:cNvPr id="185365" name="Flèche vers le haut 34">
            <a:extLst>
              <a:ext uri="{FF2B5EF4-FFF2-40B4-BE49-F238E27FC236}">
                <a16:creationId xmlns:a16="http://schemas.microsoft.com/office/drawing/2014/main" xmlns="" id="{AB88D9C1-7D61-ED4D-BFEF-BA36FE19DECF}"/>
              </a:ext>
            </a:extLst>
          </p:cNvPr>
          <p:cNvSpPr>
            <a:spLocks noChangeArrowheads="1"/>
          </p:cNvSpPr>
          <p:nvPr/>
        </p:nvSpPr>
        <p:spPr bwMode="auto">
          <a:xfrm>
            <a:off x="5794376" y="5956301"/>
            <a:ext cx="314325" cy="333375"/>
          </a:xfrm>
          <a:prstGeom prst="upArrow">
            <a:avLst>
              <a:gd name="adj1" fmla="val 50000"/>
              <a:gd name="adj2" fmla="val 56369"/>
            </a:avLst>
          </a:prstGeom>
          <a:solidFill>
            <a:schemeClr val="accent2"/>
          </a:solidFill>
          <a:ln w="9525" algn="ctr">
            <a:solidFill>
              <a:srgbClr val="7030A0"/>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dirty="0"/>
          </a:p>
        </p:txBody>
      </p:sp>
      <p:sp>
        <p:nvSpPr>
          <p:cNvPr id="45" name="Rectangle 44">
            <a:extLst>
              <a:ext uri="{FF2B5EF4-FFF2-40B4-BE49-F238E27FC236}">
                <a16:creationId xmlns:a16="http://schemas.microsoft.com/office/drawing/2014/main" xmlns="" id="{87C90562-B519-6D4E-9ECD-0B00C18AEF97}"/>
              </a:ext>
            </a:extLst>
          </p:cNvPr>
          <p:cNvSpPr/>
          <p:nvPr/>
        </p:nvSpPr>
        <p:spPr bwMode="auto">
          <a:xfrm>
            <a:off x="5016500" y="5551489"/>
            <a:ext cx="1917700" cy="3714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buFont typeface="Times New Roman" pitchFamily="16" charset="0"/>
              <a:buNone/>
              <a:defRPr/>
            </a:pPr>
            <a:r>
              <a:rPr lang="fr-FR" sz="1600" b="1" dirty="0">
                <a:latin typeface="Arial" charset="0"/>
                <a:ea typeface="ＭＳ Ｐゴシック" charset="-128"/>
              </a:rPr>
              <a:t>2nde ASSP</a:t>
            </a:r>
          </a:p>
        </p:txBody>
      </p:sp>
      <p:sp>
        <p:nvSpPr>
          <p:cNvPr id="19" name="Rectangle 46">
            <a:extLst>
              <a:ext uri="{FF2B5EF4-FFF2-40B4-BE49-F238E27FC236}">
                <a16:creationId xmlns:a16="http://schemas.microsoft.com/office/drawing/2014/main" xmlns="" id="{78D9B49B-5ABF-1245-944B-AA589FE71D57}"/>
              </a:ext>
            </a:extLst>
          </p:cNvPr>
          <p:cNvSpPr>
            <a:spLocks noChangeArrowheads="1"/>
          </p:cNvSpPr>
          <p:nvPr/>
        </p:nvSpPr>
        <p:spPr bwMode="auto">
          <a:xfrm rot="10800000">
            <a:off x="8450143" y="5180430"/>
            <a:ext cx="2086605" cy="395970"/>
          </a:xfrm>
          <a:prstGeom prst="rect">
            <a:avLst/>
          </a:prstGeom>
          <a:solidFill>
            <a:srgbClr val="FFC000"/>
          </a:solidFill>
          <a:ln w="9525" algn="ctr">
            <a:solidFill>
              <a:schemeClr val="tx1"/>
            </a:solidFill>
            <a:round/>
            <a:headEnd/>
            <a:tailEnd/>
          </a:ln>
          <a:scene3d>
            <a:camera prst="orthographicFront">
              <a:rot lat="0" lon="0" rev="10799999"/>
            </a:camera>
            <a:lightRig rig="threePt" dir="t"/>
          </a:scene3d>
        </p:spPr>
        <p:txBody>
          <a:bodyPr/>
          <a:lstStyle/>
          <a:p>
            <a:pPr algn="ctr" eaLnBrk="1" hangingPunct="1">
              <a:buClr>
                <a:srgbClr val="000000"/>
              </a:buClr>
              <a:buSzPct val="100000"/>
              <a:buFont typeface="Times New Roman" panose="02020603050405020304" pitchFamily="18" charset="0"/>
              <a:buNone/>
              <a:defRPr/>
            </a:pPr>
            <a:r>
              <a:rPr lang="fr-FR" altLang="fr-FR" sz="1200" b="1" dirty="0"/>
              <a:t>Moniteur éducateur</a:t>
            </a:r>
          </a:p>
        </p:txBody>
      </p:sp>
      <p:sp>
        <p:nvSpPr>
          <p:cNvPr id="185369" name="Flèche vers le haut 48">
            <a:extLst>
              <a:ext uri="{FF2B5EF4-FFF2-40B4-BE49-F238E27FC236}">
                <a16:creationId xmlns:a16="http://schemas.microsoft.com/office/drawing/2014/main" xmlns="" id="{4C2D8068-E306-6240-A81D-13AC54C8B62A}"/>
              </a:ext>
            </a:extLst>
          </p:cNvPr>
          <p:cNvSpPr>
            <a:spLocks noChangeArrowheads="1"/>
          </p:cNvSpPr>
          <p:nvPr/>
        </p:nvSpPr>
        <p:spPr bwMode="auto">
          <a:xfrm>
            <a:off x="5779186" y="5078832"/>
            <a:ext cx="294411" cy="439320"/>
          </a:xfrm>
          <a:prstGeom prst="upArrow">
            <a:avLst>
              <a:gd name="adj1" fmla="val 50000"/>
              <a:gd name="adj2" fmla="val 56369"/>
            </a:avLst>
          </a:prstGeom>
          <a:solidFill>
            <a:schemeClr val="accent2"/>
          </a:solidFill>
          <a:ln w="9525" algn="ctr">
            <a:solidFill>
              <a:srgbClr val="7030A0"/>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dirty="0"/>
          </a:p>
        </p:txBody>
      </p:sp>
      <p:sp>
        <p:nvSpPr>
          <p:cNvPr id="185370" name="Flèche vers le haut 49">
            <a:extLst>
              <a:ext uri="{FF2B5EF4-FFF2-40B4-BE49-F238E27FC236}">
                <a16:creationId xmlns:a16="http://schemas.microsoft.com/office/drawing/2014/main" xmlns="" id="{5EAA0CC6-AB5E-2F4A-A26A-A217233ED539}"/>
              </a:ext>
            </a:extLst>
          </p:cNvPr>
          <p:cNvSpPr>
            <a:spLocks noChangeArrowheads="1"/>
          </p:cNvSpPr>
          <p:nvPr/>
        </p:nvSpPr>
        <p:spPr bwMode="auto">
          <a:xfrm>
            <a:off x="5706904" y="3904651"/>
            <a:ext cx="431059" cy="503711"/>
          </a:xfrm>
          <a:prstGeom prst="upArrow">
            <a:avLst>
              <a:gd name="adj1" fmla="val 50000"/>
              <a:gd name="adj2" fmla="val 56468"/>
            </a:avLst>
          </a:prstGeom>
          <a:solidFill>
            <a:schemeClr val="accent2"/>
          </a:solidFill>
          <a:ln w="9525" algn="ctr">
            <a:solidFill>
              <a:srgbClr val="7030A0"/>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dirty="0"/>
          </a:p>
        </p:txBody>
      </p:sp>
      <p:sp>
        <p:nvSpPr>
          <p:cNvPr id="40" name="ZoneTexte 39">
            <a:extLst>
              <a:ext uri="{FF2B5EF4-FFF2-40B4-BE49-F238E27FC236}">
                <a16:creationId xmlns:a16="http://schemas.microsoft.com/office/drawing/2014/main" xmlns="" id="{57F2BA38-6797-CB4C-8EDB-A5E831A4F8E6}"/>
              </a:ext>
            </a:extLst>
          </p:cNvPr>
          <p:cNvSpPr txBox="1"/>
          <p:nvPr/>
        </p:nvSpPr>
        <p:spPr>
          <a:xfrm>
            <a:off x="1867810" y="1354403"/>
            <a:ext cx="2976192" cy="307777"/>
          </a:xfrm>
          <a:prstGeom prst="rect">
            <a:avLst/>
          </a:prstGeom>
          <a:noFill/>
        </p:spPr>
        <p:txBody>
          <a:bodyPr wrap="square">
            <a:spAutoFit/>
          </a:bodyPr>
          <a:lstStyle/>
          <a:p>
            <a:pPr>
              <a:defRPr/>
            </a:pPr>
            <a:r>
              <a:rPr lang="fr-FR" sz="1400" b="1" dirty="0">
                <a:solidFill>
                  <a:schemeClr val="accent1">
                    <a:lumMod val="50000"/>
                  </a:schemeClr>
                </a:solidFill>
              </a:rPr>
              <a:t>Exemples de poursuite d’études </a:t>
            </a:r>
          </a:p>
        </p:txBody>
      </p:sp>
      <p:sp>
        <p:nvSpPr>
          <p:cNvPr id="183326" name="Rectangle 42">
            <a:extLst>
              <a:ext uri="{FF2B5EF4-FFF2-40B4-BE49-F238E27FC236}">
                <a16:creationId xmlns:a16="http://schemas.microsoft.com/office/drawing/2014/main" xmlns="" id="{823667F6-BF06-B244-8A1A-0488BED0CF3F}"/>
              </a:ext>
            </a:extLst>
          </p:cNvPr>
          <p:cNvSpPr>
            <a:spLocks noChangeArrowheads="1"/>
          </p:cNvSpPr>
          <p:nvPr/>
        </p:nvSpPr>
        <p:spPr bwMode="auto">
          <a:xfrm flipH="1">
            <a:off x="6757986" y="2620479"/>
            <a:ext cx="51577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fr-FR" altLang="fr-FR" b="1" dirty="0">
                <a:solidFill>
                  <a:srgbClr val="FF0000"/>
                </a:solidFill>
              </a:rPr>
              <a:t>    </a:t>
            </a:r>
            <a:r>
              <a:rPr lang="fr-FR" altLang="fr-FR" sz="1600" b="1" dirty="0">
                <a:solidFill>
                  <a:srgbClr val="FF0000"/>
                </a:solidFill>
                <a:latin typeface="Times New Roman" panose="02020603050405020304" pitchFamily="18" charset="0"/>
                <a:cs typeface="Times New Roman" panose="02020603050405020304" pitchFamily="18" charset="0"/>
              </a:rPr>
              <a:t>Diplômes d’État </a:t>
            </a:r>
            <a:r>
              <a:rPr lang="fr-FR" altLang="fr-FR" sz="1600" dirty="0">
                <a:solidFill>
                  <a:srgbClr val="FF0000"/>
                </a:solidFill>
                <a:latin typeface="Times New Roman" panose="02020603050405020304" pitchFamily="18" charset="0"/>
                <a:cs typeface="Times New Roman" panose="02020603050405020304" pitchFamily="18" charset="0"/>
              </a:rPr>
              <a:t>du domaine </a:t>
            </a:r>
            <a:r>
              <a:rPr lang="fr-FR" altLang="fr-FR" sz="1600" b="1" dirty="0">
                <a:solidFill>
                  <a:srgbClr val="FF0000"/>
                </a:solidFill>
                <a:latin typeface="Times New Roman" panose="02020603050405020304" pitchFamily="18" charset="0"/>
                <a:cs typeface="Times New Roman" panose="02020603050405020304" pitchFamily="18" charset="0"/>
              </a:rPr>
              <a:t>sanitaire (niveau 4)</a:t>
            </a:r>
            <a:endParaRPr lang="fr-FR" altLang="fr-FR" sz="1600" dirty="0">
              <a:solidFill>
                <a:srgbClr val="FF0000"/>
              </a:solidFill>
              <a:latin typeface="Times New Roman" panose="02020603050405020304" pitchFamily="18" charset="0"/>
              <a:cs typeface="Times New Roman" panose="02020603050405020304" pitchFamily="18" charset="0"/>
            </a:endParaRPr>
          </a:p>
        </p:txBody>
      </p:sp>
      <p:cxnSp>
        <p:nvCxnSpPr>
          <p:cNvPr id="47" name="Connecteur droit avec flèche 46">
            <a:extLst>
              <a:ext uri="{FF2B5EF4-FFF2-40B4-BE49-F238E27FC236}">
                <a16:creationId xmlns:a16="http://schemas.microsoft.com/office/drawing/2014/main" xmlns="" id="{BE4A7792-C940-4C4D-8933-12F864E14F83}"/>
              </a:ext>
            </a:extLst>
          </p:cNvPr>
          <p:cNvCxnSpPr>
            <a:cxnSpLocks/>
          </p:cNvCxnSpPr>
          <p:nvPr/>
        </p:nvCxnSpPr>
        <p:spPr bwMode="auto">
          <a:xfrm>
            <a:off x="6941837" y="3757407"/>
            <a:ext cx="1444306" cy="1621008"/>
          </a:xfrm>
          <a:prstGeom prst="straightConnector1">
            <a:avLst/>
          </a:prstGeom>
          <a:ln>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55" name="Connecteur droit avec flèche 54">
            <a:extLst>
              <a:ext uri="{FF2B5EF4-FFF2-40B4-BE49-F238E27FC236}">
                <a16:creationId xmlns:a16="http://schemas.microsoft.com/office/drawing/2014/main" xmlns="" id="{66B540E4-6595-8441-AECD-13801B457FD9}"/>
              </a:ext>
            </a:extLst>
          </p:cNvPr>
          <p:cNvCxnSpPr>
            <a:cxnSpLocks/>
            <a:endCxn id="183311" idx="1"/>
          </p:cNvCxnSpPr>
          <p:nvPr/>
        </p:nvCxnSpPr>
        <p:spPr bwMode="auto">
          <a:xfrm>
            <a:off x="6941496" y="3764798"/>
            <a:ext cx="1493719" cy="1054500"/>
          </a:xfrm>
          <a:prstGeom prst="straightConnector1">
            <a:avLst/>
          </a:prstGeom>
          <a:ln>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58" name="Connecteur droit avec flèche 57">
            <a:extLst>
              <a:ext uri="{FF2B5EF4-FFF2-40B4-BE49-F238E27FC236}">
                <a16:creationId xmlns:a16="http://schemas.microsoft.com/office/drawing/2014/main" xmlns="" id="{792D41F9-8E42-4544-9914-8D7D44B16DCB}"/>
              </a:ext>
            </a:extLst>
          </p:cNvPr>
          <p:cNvCxnSpPr>
            <a:cxnSpLocks/>
            <a:stCxn id="32" idx="3"/>
            <a:endCxn id="183310" idx="1"/>
          </p:cNvCxnSpPr>
          <p:nvPr/>
        </p:nvCxnSpPr>
        <p:spPr bwMode="auto">
          <a:xfrm>
            <a:off x="6892425" y="3473763"/>
            <a:ext cx="1557718" cy="226594"/>
          </a:xfrm>
          <a:prstGeom prst="straightConnector1">
            <a:avLst/>
          </a:prstGeom>
          <a:ln>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83297" name="Connecteur droit avec flèche 183296">
            <a:extLst>
              <a:ext uri="{FF2B5EF4-FFF2-40B4-BE49-F238E27FC236}">
                <a16:creationId xmlns:a16="http://schemas.microsoft.com/office/drawing/2014/main" xmlns="" id="{B280E017-7763-6247-8E61-EF4FC1698395}"/>
              </a:ext>
            </a:extLst>
          </p:cNvPr>
          <p:cNvCxnSpPr>
            <a:cxnSpLocks/>
            <a:stCxn id="32" idx="3"/>
          </p:cNvCxnSpPr>
          <p:nvPr/>
        </p:nvCxnSpPr>
        <p:spPr bwMode="auto">
          <a:xfrm flipV="1">
            <a:off x="6892425" y="3417820"/>
            <a:ext cx="1493718" cy="55943"/>
          </a:xfrm>
          <a:prstGeom prst="straightConnector1">
            <a:avLst/>
          </a:prstGeom>
          <a:ln>
            <a:headEnd type="none" w="med" len="med"/>
            <a:tailEnd type="triangle"/>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cxnSp>
      <p:sp>
        <p:nvSpPr>
          <p:cNvPr id="183331" name="Rectangle 183297">
            <a:extLst>
              <a:ext uri="{FF2B5EF4-FFF2-40B4-BE49-F238E27FC236}">
                <a16:creationId xmlns:a16="http://schemas.microsoft.com/office/drawing/2014/main" xmlns="" id="{2B9BE4F0-9D28-134F-A655-5E5C44F7F233}"/>
              </a:ext>
            </a:extLst>
          </p:cNvPr>
          <p:cNvSpPr>
            <a:spLocks noChangeArrowheads="1"/>
          </p:cNvSpPr>
          <p:nvPr/>
        </p:nvSpPr>
        <p:spPr bwMode="auto">
          <a:xfrm>
            <a:off x="0" y="3721283"/>
            <a:ext cx="48791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fr-FR" sz="1400" b="1" dirty="0">
                <a:solidFill>
                  <a:srgbClr val="FF0000"/>
                </a:solidFill>
              </a:rPr>
              <a:t>*</a:t>
            </a:r>
            <a:r>
              <a:rPr lang="fr-FR" altLang="fr-FR" sz="1400" b="1" i="1" dirty="0">
                <a:solidFill>
                  <a:srgbClr val="FF0000"/>
                </a:solidFill>
                <a:latin typeface="Times New Roman" panose="02020603050405020304" pitchFamily="18" charset="0"/>
                <a:cs typeface="Times New Roman" panose="02020603050405020304" pitchFamily="18" charset="0"/>
              </a:rPr>
              <a:t>ATTENTION, sélection  en fonction des résultats scolaires </a:t>
            </a:r>
          </a:p>
          <a:p>
            <a:pPr algn="ctr"/>
            <a:r>
              <a:rPr lang="fr-FR" altLang="fr-FR" sz="1400" b="1" i="1" dirty="0">
                <a:solidFill>
                  <a:srgbClr val="FF0000"/>
                </a:solidFill>
                <a:latin typeface="Times New Roman" panose="02020603050405020304" pitchFamily="18" charset="0"/>
                <a:cs typeface="Times New Roman" panose="02020603050405020304" pitchFamily="18" charset="0"/>
              </a:rPr>
              <a:t>    de 1ère et de terminale</a:t>
            </a:r>
          </a:p>
        </p:txBody>
      </p:sp>
      <p:sp>
        <p:nvSpPr>
          <p:cNvPr id="183332" name="ZoneTexte 183299">
            <a:extLst>
              <a:ext uri="{FF2B5EF4-FFF2-40B4-BE49-F238E27FC236}">
                <a16:creationId xmlns:a16="http://schemas.microsoft.com/office/drawing/2014/main" xmlns="" id="{D092FFDE-CE17-584B-8A05-9AAC95925D38}"/>
              </a:ext>
            </a:extLst>
          </p:cNvPr>
          <p:cNvSpPr txBox="1">
            <a:spLocks noChangeArrowheads="1"/>
          </p:cNvSpPr>
          <p:nvPr/>
        </p:nvSpPr>
        <p:spPr bwMode="auto">
          <a:xfrm>
            <a:off x="5706904" y="246063"/>
            <a:ext cx="6308884"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r-FR" altLang="fr-FR" sz="3200" b="1" dirty="0"/>
              <a:t>Poursuite d’études après le BAC?</a:t>
            </a:r>
          </a:p>
          <a:p>
            <a:endParaRPr lang="fr-FR" altLang="fr-FR" dirty="0"/>
          </a:p>
        </p:txBody>
      </p:sp>
      <p:pic>
        <p:nvPicPr>
          <p:cNvPr id="183333" name="Image 183304">
            <a:extLst>
              <a:ext uri="{FF2B5EF4-FFF2-40B4-BE49-F238E27FC236}">
                <a16:creationId xmlns:a16="http://schemas.microsoft.com/office/drawing/2014/main" xmlns="" id="{1AB8C074-E58A-5547-AD2A-34826A769F0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6425" y="949325"/>
            <a:ext cx="310515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9DBA621E-45F9-654F-99FD-B787D2D815B2}"/>
              </a:ext>
            </a:extLst>
          </p:cNvPr>
          <p:cNvSpPr/>
          <p:nvPr/>
        </p:nvSpPr>
        <p:spPr>
          <a:xfrm rot="10800000" flipH="1" flipV="1">
            <a:off x="63056" y="5150269"/>
            <a:ext cx="3932169" cy="1477328"/>
          </a:xfrm>
          <a:prstGeom prst="rect">
            <a:avLst/>
          </a:prstGeom>
        </p:spPr>
        <p:txBody>
          <a:bodyPr wrap="square">
            <a:spAutoFit/>
          </a:bodyPr>
          <a:lstStyle/>
          <a:p>
            <a:endParaRPr lang="fr-FR" sz="1400" b="1" i="1" dirty="0">
              <a:solidFill>
                <a:srgbClr val="FF0000"/>
              </a:solidFill>
              <a:latin typeface="Times New Roman" panose="02020603050405020304" pitchFamily="18" charset="0"/>
              <a:cs typeface="Times New Roman" panose="02020603050405020304" pitchFamily="18" charset="0"/>
            </a:endParaRPr>
          </a:p>
          <a:p>
            <a:endParaRPr lang="fr-FR" sz="1400" b="1" i="1" dirty="0">
              <a:solidFill>
                <a:srgbClr val="FF0000"/>
              </a:solidFill>
              <a:latin typeface="Times New Roman" panose="02020603050405020304" pitchFamily="18" charset="0"/>
              <a:cs typeface="Times New Roman" panose="02020603050405020304" pitchFamily="18" charset="0"/>
            </a:endParaRPr>
          </a:p>
          <a:p>
            <a:r>
              <a:rPr lang="fr-FR" sz="1200" b="1" i="1" dirty="0">
                <a:solidFill>
                  <a:srgbClr val="FF0000"/>
                </a:solidFill>
                <a:latin typeface="Times New Roman" panose="02020603050405020304" pitchFamily="18" charset="0"/>
                <a:cs typeface="Times New Roman" panose="02020603050405020304" pitchFamily="18" charset="0"/>
              </a:rPr>
              <a:t>Niveau de qualification : mode d’emploi</a:t>
            </a:r>
          </a:p>
          <a:p>
            <a:r>
              <a:rPr lang="fr-FR" sz="1200" b="1" i="1" dirty="0">
                <a:solidFill>
                  <a:srgbClr val="7030A0"/>
                </a:solidFill>
                <a:latin typeface="Times New Roman" panose="02020603050405020304" pitchFamily="18" charset="0"/>
                <a:cs typeface="Times New Roman" panose="02020603050405020304" pitchFamily="18" charset="0"/>
              </a:rPr>
              <a:t>Le niveau 3 correspond à l'ancien niveau V (CAP)</a:t>
            </a:r>
            <a:br>
              <a:rPr lang="fr-FR" sz="1200" b="1" i="1" dirty="0">
                <a:solidFill>
                  <a:srgbClr val="7030A0"/>
                </a:solidFill>
                <a:latin typeface="Times New Roman" panose="02020603050405020304" pitchFamily="18" charset="0"/>
                <a:cs typeface="Times New Roman" panose="02020603050405020304" pitchFamily="18" charset="0"/>
              </a:rPr>
            </a:br>
            <a:r>
              <a:rPr lang="fr-FR" sz="1200" b="1" i="1" dirty="0">
                <a:solidFill>
                  <a:srgbClr val="7030A0"/>
                </a:solidFill>
                <a:latin typeface="Times New Roman" panose="02020603050405020304" pitchFamily="18" charset="0"/>
                <a:cs typeface="Times New Roman" panose="02020603050405020304" pitchFamily="18" charset="0"/>
              </a:rPr>
              <a:t>Le niveau 4 correspond à l'ancien niveau IV (Bac)</a:t>
            </a:r>
            <a:br>
              <a:rPr lang="fr-FR" sz="1200" b="1" i="1" dirty="0">
                <a:solidFill>
                  <a:srgbClr val="7030A0"/>
                </a:solidFill>
                <a:latin typeface="Times New Roman" panose="02020603050405020304" pitchFamily="18" charset="0"/>
                <a:cs typeface="Times New Roman" panose="02020603050405020304" pitchFamily="18" charset="0"/>
              </a:rPr>
            </a:br>
            <a:r>
              <a:rPr lang="fr-FR" sz="1200" b="1" i="1" dirty="0">
                <a:solidFill>
                  <a:srgbClr val="7030A0"/>
                </a:solidFill>
                <a:latin typeface="Times New Roman" panose="02020603050405020304" pitchFamily="18" charset="0"/>
                <a:cs typeface="Times New Roman" panose="02020603050405020304" pitchFamily="18" charset="0"/>
              </a:rPr>
              <a:t>Le niveau 5 correspond à l'ancien niveau III (Bac + 2)</a:t>
            </a:r>
            <a:br>
              <a:rPr lang="fr-FR" sz="1200" b="1" i="1" dirty="0">
                <a:solidFill>
                  <a:srgbClr val="7030A0"/>
                </a:solidFill>
                <a:latin typeface="Times New Roman" panose="02020603050405020304" pitchFamily="18" charset="0"/>
                <a:cs typeface="Times New Roman" panose="02020603050405020304" pitchFamily="18" charset="0"/>
              </a:rPr>
            </a:br>
            <a:r>
              <a:rPr lang="fr-FR" sz="1200" b="1" i="1" dirty="0">
                <a:solidFill>
                  <a:srgbClr val="7030A0"/>
                </a:solidFill>
                <a:latin typeface="Times New Roman" panose="02020603050405020304" pitchFamily="18" charset="0"/>
                <a:cs typeface="Times New Roman" panose="02020603050405020304" pitchFamily="18" charset="0"/>
              </a:rPr>
              <a:t>Le niveau 6 correspond à l'ancien niveau II (licence</a:t>
            </a:r>
            <a:r>
              <a:rPr lang="fr-FR" sz="1400" b="1" i="1" dirty="0">
                <a:solidFill>
                  <a:srgbClr val="7030A0"/>
                </a:solidFill>
                <a:latin typeface="Times New Roman" panose="02020603050405020304" pitchFamily="18" charset="0"/>
                <a:cs typeface="Times New Roman" panose="02020603050405020304" pitchFamily="18" charset="0"/>
              </a:rPr>
              <a:t>) </a:t>
            </a:r>
          </a:p>
        </p:txBody>
      </p:sp>
      <p:pic>
        <p:nvPicPr>
          <p:cNvPr id="4" name="Image 3" descr="Une image contenant texte&#10;&#10;Description générée automatiquement">
            <a:extLst>
              <a:ext uri="{FF2B5EF4-FFF2-40B4-BE49-F238E27FC236}">
                <a16:creationId xmlns:a16="http://schemas.microsoft.com/office/drawing/2014/main" xmlns="" id="{2665A88A-D213-F448-A28B-71A159081E4E}"/>
              </a:ext>
            </a:extLst>
          </p:cNvPr>
          <p:cNvPicPr>
            <a:picLocks noChangeAspect="1"/>
          </p:cNvPicPr>
          <p:nvPr/>
        </p:nvPicPr>
        <p:blipFill>
          <a:blip r:embed="rId4"/>
          <a:stretch>
            <a:fillRect/>
          </a:stretch>
        </p:blipFill>
        <p:spPr>
          <a:xfrm>
            <a:off x="21731" y="1005254"/>
            <a:ext cx="1623458" cy="990600"/>
          </a:xfrm>
          <a:prstGeom prst="rect">
            <a:avLst/>
          </a:prstGeom>
        </p:spPr>
      </p:pic>
      <p:sp>
        <p:nvSpPr>
          <p:cNvPr id="12" name="ZoneTexte 11">
            <a:extLst>
              <a:ext uri="{FF2B5EF4-FFF2-40B4-BE49-F238E27FC236}">
                <a16:creationId xmlns:a16="http://schemas.microsoft.com/office/drawing/2014/main" xmlns="" id="{391CAAFD-BD82-5E4D-9D90-4EFD381AA91F}"/>
              </a:ext>
            </a:extLst>
          </p:cNvPr>
          <p:cNvSpPr txBox="1"/>
          <p:nvPr/>
        </p:nvSpPr>
        <p:spPr>
          <a:xfrm>
            <a:off x="7690935" y="3999447"/>
            <a:ext cx="4324853" cy="369332"/>
          </a:xfrm>
          <a:prstGeom prst="rect">
            <a:avLst/>
          </a:prstGeom>
          <a:noFill/>
        </p:spPr>
        <p:txBody>
          <a:bodyPr wrap="square" rtlCol="0">
            <a:spAutoFit/>
          </a:bodyPr>
          <a:lstStyle/>
          <a:p>
            <a:r>
              <a:rPr lang="fr-FR" altLang="fr-FR" b="1" dirty="0">
                <a:solidFill>
                  <a:srgbClr val="FF0000"/>
                </a:solidFill>
              </a:rPr>
              <a:t> </a:t>
            </a:r>
            <a:r>
              <a:rPr lang="fr-FR" altLang="fr-FR" sz="1600" b="1" dirty="0">
                <a:solidFill>
                  <a:srgbClr val="FF0000"/>
                </a:solidFill>
                <a:latin typeface="Times New Roman" panose="02020603050405020304" pitchFamily="18" charset="0"/>
                <a:cs typeface="Times New Roman" panose="02020603050405020304" pitchFamily="18" charset="0"/>
              </a:rPr>
              <a:t>Diplômes d’État </a:t>
            </a:r>
            <a:r>
              <a:rPr lang="fr-FR" altLang="fr-FR" sz="1600" dirty="0">
                <a:solidFill>
                  <a:srgbClr val="FF0000"/>
                </a:solidFill>
                <a:latin typeface="Times New Roman" panose="02020603050405020304" pitchFamily="18" charset="0"/>
                <a:cs typeface="Times New Roman" panose="02020603050405020304" pitchFamily="18" charset="0"/>
              </a:rPr>
              <a:t>du domaine </a:t>
            </a:r>
            <a:r>
              <a:rPr lang="fr-FR" altLang="fr-FR" sz="1600" b="1" dirty="0">
                <a:solidFill>
                  <a:srgbClr val="FF0000"/>
                </a:solidFill>
                <a:latin typeface="Times New Roman" panose="02020603050405020304" pitchFamily="18" charset="0"/>
                <a:cs typeface="Times New Roman" panose="02020603050405020304" pitchFamily="18" charset="0"/>
              </a:rPr>
              <a:t>social (niveau 3)</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6632475"/>
      </p:ext>
    </p:extLst>
  </p:cSld>
  <p:clrMapOvr>
    <a:masterClrMapping/>
  </p:clrMapOvr>
  <mc:AlternateContent xmlns:mc="http://schemas.openxmlformats.org/markup-compatibility/2006">
    <mc:Choice xmlns:p14="http://schemas.microsoft.com/office/powerpoint/2010/main" xmlns="" Requires="p14">
      <p:transition spd="slow" p14:dur="25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2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3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3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33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53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3315">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3315">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3315">
                                            <p:txEl>
                                              <p:pRg st="3" end="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3315">
                                            <p:txEl>
                                              <p:pRg st="4" end="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331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8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3308" grpId="0" animBg="1"/>
      <p:bldP spid="183310" grpId="0" animBg="1"/>
      <p:bldP spid="183311" grpId="0" animBg="1"/>
      <p:bldP spid="19" grpId="0" animBg="1"/>
      <p:bldP spid="40" grpId="0"/>
      <p:bldP spid="183326" grpId="0"/>
      <p:bldP spid="183331" grpId="0"/>
      <p:bldP spid="1833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xmlns="" id="{554E1FF5-CFF1-2B41-BF06-25AD938E2AC4}"/>
              </a:ext>
            </a:extLst>
          </p:cNvPr>
          <p:cNvSpPr txBox="1">
            <a:spLocks noChangeArrowheads="1"/>
          </p:cNvSpPr>
          <p:nvPr/>
        </p:nvSpPr>
        <p:spPr bwMode="auto">
          <a:xfrm>
            <a:off x="0" y="168887"/>
            <a:ext cx="121920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SzPct val="100000"/>
              <a:defRPr/>
            </a:pPr>
            <a:r>
              <a:rPr lang="en-GB" sz="3600" dirty="0">
                <a:solidFill>
                  <a:srgbClr val="BE20C5"/>
                </a:solidFill>
              </a:rPr>
              <a:t>Le Bac Professionnel</a:t>
            </a:r>
            <a:br>
              <a:rPr lang="en-GB" sz="3600" dirty="0">
                <a:solidFill>
                  <a:srgbClr val="BE20C5"/>
                </a:solidFill>
              </a:rPr>
            </a:br>
            <a:r>
              <a:rPr lang="en-GB" sz="3600" b="1" dirty="0">
                <a:solidFill>
                  <a:srgbClr val="BE20C5"/>
                </a:solidFill>
              </a:rPr>
              <a:t>A</a:t>
            </a:r>
            <a:r>
              <a:rPr lang="en-GB" sz="3600" dirty="0">
                <a:solidFill>
                  <a:srgbClr val="BE20C5"/>
                </a:solidFill>
              </a:rPr>
              <a:t>ccompagnement </a:t>
            </a:r>
            <a:r>
              <a:rPr lang="en-GB" sz="3600" b="1" dirty="0">
                <a:solidFill>
                  <a:srgbClr val="BE20C5"/>
                </a:solidFill>
              </a:rPr>
              <a:t>S</a:t>
            </a:r>
            <a:r>
              <a:rPr lang="en-GB" sz="3600" dirty="0">
                <a:solidFill>
                  <a:srgbClr val="BE20C5"/>
                </a:solidFill>
              </a:rPr>
              <a:t>oins et </a:t>
            </a:r>
            <a:r>
              <a:rPr lang="en-GB" sz="3600" b="1" dirty="0">
                <a:solidFill>
                  <a:srgbClr val="BE20C5"/>
                </a:solidFill>
              </a:rPr>
              <a:t>S</a:t>
            </a:r>
            <a:r>
              <a:rPr lang="en-GB" sz="3600" dirty="0">
                <a:solidFill>
                  <a:srgbClr val="BE20C5"/>
                </a:solidFill>
              </a:rPr>
              <a:t>ervices à la </a:t>
            </a:r>
            <a:r>
              <a:rPr lang="en-GB" sz="3600" b="1" dirty="0">
                <a:solidFill>
                  <a:srgbClr val="BE20C5"/>
                </a:solidFill>
              </a:rPr>
              <a:t>P</a:t>
            </a:r>
            <a:r>
              <a:rPr lang="en-GB" sz="3600" dirty="0">
                <a:solidFill>
                  <a:srgbClr val="BE20C5"/>
                </a:solidFill>
              </a:rPr>
              <a:t>ersonne</a:t>
            </a:r>
          </a:p>
        </p:txBody>
      </p:sp>
      <p:sp>
        <p:nvSpPr>
          <p:cNvPr id="15364" name="Text Box 3">
            <a:extLst>
              <a:ext uri="{FF2B5EF4-FFF2-40B4-BE49-F238E27FC236}">
                <a16:creationId xmlns:a16="http://schemas.microsoft.com/office/drawing/2014/main" xmlns="" id="{C450F142-8735-904F-90FB-8F7904609C8B}"/>
              </a:ext>
            </a:extLst>
          </p:cNvPr>
          <p:cNvSpPr txBox="1">
            <a:spLocks noChangeArrowheads="1"/>
          </p:cNvSpPr>
          <p:nvPr/>
        </p:nvSpPr>
        <p:spPr bwMode="auto">
          <a:xfrm>
            <a:off x="0" y="1944984"/>
            <a:ext cx="12192000" cy="2618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marL="333375" indent="-330200" eaLnBrk="0" hangingPunc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1pPr>
            <a:lvl2pPr eaLnBrk="0" hangingPunc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2pPr>
            <a:lvl3pPr eaLnBrk="0" hangingPunc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3pPr>
            <a:lvl4pPr eaLnBrk="0" hangingPunc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4pPr>
            <a:lvl5pPr eaLnBrk="0" hangingPunc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sz="2400">
                <a:solidFill>
                  <a:schemeClr val="bg1"/>
                </a:solidFill>
                <a:latin typeface="Arial" pitchFamily="34" charset="0"/>
                <a:ea typeface="ＭＳ Ｐゴシック" pitchFamily="34" charset="-128"/>
              </a:defRPr>
            </a:lvl9pPr>
          </a:lstStyle>
          <a:p>
            <a:pPr algn="ctr" eaLnBrk="1" hangingPunct="1">
              <a:lnSpc>
                <a:spcPct val="90000"/>
              </a:lnSpc>
              <a:spcBef>
                <a:spcPts val="800"/>
              </a:spcBef>
              <a:buSzPct val="90000"/>
              <a:defRPr/>
            </a:pPr>
            <a:r>
              <a:rPr lang="en-GB" sz="4000" b="1" dirty="0">
                <a:solidFill>
                  <a:srgbClr val="C00000"/>
                </a:solidFill>
                <a:latin typeface="Apple Casual" pitchFamily="2" charset="77"/>
              </a:rPr>
              <a:t>Rénovation du diplôme en 2022</a:t>
            </a:r>
          </a:p>
          <a:p>
            <a:pPr algn="ctr" eaLnBrk="1" hangingPunct="1">
              <a:lnSpc>
                <a:spcPct val="90000"/>
              </a:lnSpc>
              <a:spcBef>
                <a:spcPts val="800"/>
              </a:spcBef>
              <a:buSzPct val="90000"/>
              <a:defRPr/>
            </a:pPr>
            <a:r>
              <a:rPr lang="en-GB" sz="4000" b="1" dirty="0">
                <a:solidFill>
                  <a:schemeClr val="accent6"/>
                </a:solidFill>
                <a:latin typeface="Apple Casual" pitchFamily="2" charset="77"/>
              </a:rPr>
              <a:t>Nouveaux programmes</a:t>
            </a:r>
          </a:p>
          <a:p>
            <a:pPr algn="ctr" eaLnBrk="1" hangingPunct="1">
              <a:lnSpc>
                <a:spcPct val="90000"/>
              </a:lnSpc>
              <a:spcBef>
                <a:spcPts val="800"/>
              </a:spcBef>
              <a:buSzPct val="90000"/>
              <a:defRPr/>
            </a:pPr>
            <a:r>
              <a:rPr lang="en-GB" sz="4000" b="1" dirty="0">
                <a:solidFill>
                  <a:schemeClr val="accent5">
                    <a:lumMod val="75000"/>
                  </a:schemeClr>
                </a:solidFill>
                <a:latin typeface="Times New Roman" panose="02020603050405020304" pitchFamily="18" charset="0"/>
                <a:cs typeface="Times New Roman" panose="02020603050405020304" pitchFamily="18" charset="0"/>
              </a:rPr>
              <a:t>Nouvelle organisation du diplôme </a:t>
            </a:r>
          </a:p>
          <a:p>
            <a:pPr algn="ctr" eaLnBrk="1" hangingPunct="1">
              <a:lnSpc>
                <a:spcPct val="90000"/>
              </a:lnSpc>
              <a:spcBef>
                <a:spcPts val="800"/>
              </a:spcBef>
              <a:buSzPct val="90000"/>
              <a:defRPr/>
            </a:pPr>
            <a:r>
              <a:rPr lang="en-GB" sz="4000" b="1" dirty="0">
                <a:solidFill>
                  <a:schemeClr val="accent5">
                    <a:lumMod val="75000"/>
                  </a:schemeClr>
                </a:solidFill>
                <a:latin typeface="Times New Roman" panose="02020603050405020304" pitchFamily="18" charset="0"/>
                <a:cs typeface="Times New Roman" panose="02020603050405020304" pitchFamily="18" charset="0"/>
              </a:rPr>
              <a:t>en 4 blocs d’activités/compétences</a:t>
            </a:r>
          </a:p>
        </p:txBody>
      </p:sp>
      <p:sp>
        <p:nvSpPr>
          <p:cNvPr id="15366" name="Text Box 5">
            <a:extLst>
              <a:ext uri="{FF2B5EF4-FFF2-40B4-BE49-F238E27FC236}">
                <a16:creationId xmlns:a16="http://schemas.microsoft.com/office/drawing/2014/main" xmlns="" id="{24D3321F-409A-7C41-958A-51E55D680C08}"/>
              </a:ext>
            </a:extLst>
          </p:cNvPr>
          <p:cNvSpPr txBox="1">
            <a:spLocks noChangeArrowheads="1"/>
          </p:cNvSpPr>
          <p:nvPr/>
        </p:nvSpPr>
        <p:spPr bwMode="auto">
          <a:xfrm>
            <a:off x="7754939" y="1874838"/>
            <a:ext cx="788987" cy="646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pic>
        <p:nvPicPr>
          <p:cNvPr id="15367" name="Picture 6">
            <a:extLst>
              <a:ext uri="{FF2B5EF4-FFF2-40B4-BE49-F238E27FC236}">
                <a16:creationId xmlns:a16="http://schemas.microsoft.com/office/drawing/2014/main" xmlns="" id="{3D66FE6B-FBC4-3041-B46A-38EC3E2F1A1E}"/>
              </a:ext>
            </a:extLst>
          </p:cNvPr>
          <p:cNvPicPr>
            <a:picLocks noChangeAspect="1" noChangeArrowheads="1"/>
          </p:cNvPicPr>
          <p:nvPr/>
        </p:nvPicPr>
        <p:blipFill>
          <a:blip r:embed="rId3"/>
          <a:srcRect/>
          <a:stretch>
            <a:fillRect/>
          </a:stretch>
        </p:blipFill>
        <p:spPr bwMode="auto">
          <a:xfrm>
            <a:off x="4058559" y="5418137"/>
            <a:ext cx="2879725" cy="10810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469985454"/>
      </p:ext>
    </p:extLst>
  </p:cSld>
  <p:clrMapOvr>
    <a:masterClrMapping/>
  </p:clrMapOvr>
  <p:transition spd="med" advClick="0" advTm="3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1000" fill="hold"/>
                                        <p:tgtEl>
                                          <p:spTgt spid="1536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364">
                                            <p:txEl>
                                              <p:pRg st="0" end="0"/>
                                            </p:txEl>
                                          </p:spTgt>
                                        </p:tgtEl>
                                        <p:attrNameLst>
                                          <p:attrName>style.visibility</p:attrName>
                                        </p:attrNameLst>
                                      </p:cBhvr>
                                      <p:to>
                                        <p:strVal val="visible"/>
                                      </p:to>
                                    </p:set>
                                    <p:anim calcmode="lin" valueType="num">
                                      <p:cBhvr>
                                        <p:cTn id="14" dur="1000" fill="hold"/>
                                        <p:tgtEl>
                                          <p:spTgt spid="1536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536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53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364">
                                            <p:txEl>
                                              <p:pRg st="1" end="1"/>
                                            </p:txEl>
                                          </p:spTgt>
                                        </p:tgtEl>
                                        <p:attrNameLst>
                                          <p:attrName>style.visibility</p:attrName>
                                        </p:attrNameLst>
                                      </p:cBhvr>
                                      <p:to>
                                        <p:strVal val="visible"/>
                                      </p:to>
                                    </p:set>
                                    <p:anim calcmode="lin" valueType="num">
                                      <p:cBhvr>
                                        <p:cTn id="21" dur="1000" fill="hold"/>
                                        <p:tgtEl>
                                          <p:spTgt spid="1536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536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536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364">
                                            <p:txEl>
                                              <p:pRg st="2" end="2"/>
                                            </p:txEl>
                                          </p:spTgt>
                                        </p:tgtEl>
                                        <p:attrNameLst>
                                          <p:attrName>style.visibility</p:attrName>
                                        </p:attrNameLst>
                                      </p:cBhvr>
                                      <p:to>
                                        <p:strVal val="visible"/>
                                      </p:to>
                                    </p:set>
                                    <p:anim calcmode="lin" valueType="num">
                                      <p:cBhvr>
                                        <p:cTn id="28" dur="1000" fill="hold"/>
                                        <p:tgtEl>
                                          <p:spTgt spid="1536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1536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536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364">
                                            <p:txEl>
                                              <p:pRg st="3" end="3"/>
                                            </p:txEl>
                                          </p:spTgt>
                                        </p:tgtEl>
                                        <p:attrNameLst>
                                          <p:attrName>style.visibility</p:attrName>
                                        </p:attrNameLst>
                                      </p:cBhvr>
                                      <p:to>
                                        <p:strVal val="visible"/>
                                      </p:to>
                                    </p:set>
                                    <p:anim calcmode="lin" valueType="num">
                                      <p:cBhvr>
                                        <p:cTn id="35" dur="1000" fill="hold"/>
                                        <p:tgtEl>
                                          <p:spTgt spid="15364">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15364">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8FF">
            <a:alpha val="90000"/>
          </a:srgb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E883FEBA-7297-ED42-9B46-9B0F21A660D6}"/>
              </a:ext>
            </a:extLst>
          </p:cNvPr>
          <p:cNvPicPr>
            <a:picLocks noChangeAspect="1"/>
          </p:cNvPicPr>
          <p:nvPr/>
        </p:nvPicPr>
        <p:blipFill>
          <a:blip r:embed="rId2"/>
          <a:stretch>
            <a:fillRect/>
          </a:stretch>
        </p:blipFill>
        <p:spPr>
          <a:xfrm>
            <a:off x="1651000" y="679450"/>
            <a:ext cx="8890000" cy="5499100"/>
          </a:xfrm>
          <a:prstGeom prst="rect">
            <a:avLst/>
          </a:prstGeom>
          <a:effectLst>
            <a:outerShdw dist="38100" dir="2700000" algn="tl" rotWithShape="0">
              <a:srgbClr val="DED8FF">
                <a:alpha val="40000"/>
              </a:srgbClr>
            </a:outerShdw>
            <a:softEdge rad="144805"/>
          </a:effectLst>
        </p:spPr>
      </p:pic>
      <p:sp>
        <p:nvSpPr>
          <p:cNvPr id="4" name="Bouée 3">
            <a:extLst>
              <a:ext uri="{FF2B5EF4-FFF2-40B4-BE49-F238E27FC236}">
                <a16:creationId xmlns:a16="http://schemas.microsoft.com/office/drawing/2014/main" xmlns="" id="{50D23A3A-CB62-5A46-B477-955FCCAAFF9B}"/>
              </a:ext>
            </a:extLst>
          </p:cNvPr>
          <p:cNvSpPr/>
          <p:nvPr/>
        </p:nvSpPr>
        <p:spPr>
          <a:xfrm>
            <a:off x="6515099" y="1306287"/>
            <a:ext cx="4245429" cy="4872264"/>
          </a:xfrm>
          <a:prstGeom prst="donut">
            <a:avLst>
              <a:gd name="adj" fmla="val 398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xmlns="" val="122620604"/>
      </p:ext>
    </p:extLst>
  </p:cSld>
  <p:clrMapOvr>
    <a:masterClrMapping/>
  </p:clrMapOvr>
  <mc:AlternateContent xmlns:mc="http://schemas.openxmlformats.org/markup-compatibility/2006">
    <mc:Choice xmlns:p14="http://schemas.microsoft.com/office/powerpoint/2010/main" xmlns=""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xmlns="" id="{E6F89DB5-AA94-6145-9203-7276AEDD7414}"/>
              </a:ext>
            </a:extLst>
          </p:cNvPr>
          <p:cNvSpPr txBox="1">
            <a:spLocks noChangeArrowheads="1"/>
          </p:cNvSpPr>
          <p:nvPr/>
        </p:nvSpPr>
        <p:spPr bwMode="auto">
          <a:xfrm>
            <a:off x="0" y="0"/>
            <a:ext cx="12192000" cy="7261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SzPct val="100000"/>
              <a:defRPr/>
            </a:pPr>
            <a:endParaRPr lang="fr-FR" sz="3200" b="1" dirty="0">
              <a:highlight>
                <a:srgbClr val="FF00FF"/>
              </a:highlight>
              <a:latin typeface="Times New Roman" panose="02020603050405020304" pitchFamily="18" charset="0"/>
              <a:cs typeface="Times New Roman" panose="02020603050405020304" pitchFamily="18" charset="0"/>
            </a:endParaRPr>
          </a:p>
        </p:txBody>
      </p:sp>
      <p:sp>
        <p:nvSpPr>
          <p:cNvPr id="5" name="Chevron 4">
            <a:extLst>
              <a:ext uri="{FF2B5EF4-FFF2-40B4-BE49-F238E27FC236}">
                <a16:creationId xmlns:a16="http://schemas.microsoft.com/office/drawing/2014/main" xmlns="" id="{F3A6ECDA-7AC2-DC49-AF9D-9C4B3826FC5F}"/>
              </a:ext>
            </a:extLst>
          </p:cNvPr>
          <p:cNvSpPr/>
          <p:nvPr/>
        </p:nvSpPr>
        <p:spPr>
          <a:xfrm>
            <a:off x="-2" y="763680"/>
            <a:ext cx="6320119" cy="91440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7030A0"/>
                </a:solidFill>
              </a:rPr>
              <a:t>Accompagnement de la personne </a:t>
            </a:r>
          </a:p>
          <a:p>
            <a:pPr algn="ctr"/>
            <a:r>
              <a:rPr lang="fr-FR" sz="2000" b="1" dirty="0">
                <a:solidFill>
                  <a:srgbClr val="7030A0"/>
                </a:solidFill>
              </a:rPr>
              <a:t>dans une approche globale et individualisée</a:t>
            </a:r>
          </a:p>
        </p:txBody>
      </p:sp>
      <p:sp>
        <p:nvSpPr>
          <p:cNvPr id="17" name="Chevron 16">
            <a:extLst>
              <a:ext uri="{FF2B5EF4-FFF2-40B4-BE49-F238E27FC236}">
                <a16:creationId xmlns:a16="http://schemas.microsoft.com/office/drawing/2014/main" xmlns="" id="{DEC2AD1F-8955-974C-9938-AF69E3C457C7}"/>
              </a:ext>
            </a:extLst>
          </p:cNvPr>
          <p:cNvSpPr/>
          <p:nvPr/>
        </p:nvSpPr>
        <p:spPr>
          <a:xfrm>
            <a:off x="0" y="5637119"/>
            <a:ext cx="6320119" cy="91440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92D050"/>
                </a:solidFill>
              </a:rPr>
              <a:t>Réalisation d’actions d’éducation à la santé pour un public ciblé dans un contexte donné</a:t>
            </a:r>
          </a:p>
        </p:txBody>
      </p:sp>
      <p:sp>
        <p:nvSpPr>
          <p:cNvPr id="18" name="Chevron 17">
            <a:extLst>
              <a:ext uri="{FF2B5EF4-FFF2-40B4-BE49-F238E27FC236}">
                <a16:creationId xmlns:a16="http://schemas.microsoft.com/office/drawing/2014/main" xmlns="" id="{6AC5ECA8-B915-7142-AEED-ED730B7D5751}"/>
              </a:ext>
            </a:extLst>
          </p:cNvPr>
          <p:cNvSpPr/>
          <p:nvPr/>
        </p:nvSpPr>
        <p:spPr>
          <a:xfrm>
            <a:off x="0" y="1990165"/>
            <a:ext cx="6320119" cy="141194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D00ACA"/>
                </a:solidFill>
              </a:rPr>
              <a:t>Intervention auprès de la personnes lors des soins d’hygiène, de confort et de la sécurité dans les activités de la vie quotidienne</a:t>
            </a:r>
          </a:p>
        </p:txBody>
      </p:sp>
      <p:sp>
        <p:nvSpPr>
          <p:cNvPr id="19" name="Chevron 18">
            <a:extLst>
              <a:ext uri="{FF2B5EF4-FFF2-40B4-BE49-F238E27FC236}">
                <a16:creationId xmlns:a16="http://schemas.microsoft.com/office/drawing/2014/main" xmlns="" id="{F47FB009-9F7A-0D41-9D5C-72DBEA851767}"/>
              </a:ext>
            </a:extLst>
          </p:cNvPr>
          <p:cNvSpPr/>
          <p:nvPr/>
        </p:nvSpPr>
        <p:spPr>
          <a:xfrm>
            <a:off x="0" y="4062412"/>
            <a:ext cx="6320119" cy="914402"/>
          </a:xfrm>
          <a:prstGeom prst="chevron">
            <a:avLst/>
          </a:prstGeom>
          <a:solidFill>
            <a:srgbClr val="D00A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Travail et communication en équipe pluriprofessionnelle</a:t>
            </a:r>
          </a:p>
        </p:txBody>
      </p:sp>
      <p:sp>
        <p:nvSpPr>
          <p:cNvPr id="6" name="Ellipse 5">
            <a:extLst>
              <a:ext uri="{FF2B5EF4-FFF2-40B4-BE49-F238E27FC236}">
                <a16:creationId xmlns:a16="http://schemas.microsoft.com/office/drawing/2014/main" xmlns="" id="{13101FC9-7D18-7F4F-80BE-AC6F0D73C12F}"/>
              </a:ext>
            </a:extLst>
          </p:cNvPr>
          <p:cNvSpPr/>
          <p:nvPr/>
        </p:nvSpPr>
        <p:spPr>
          <a:xfrm>
            <a:off x="6320117" y="1625692"/>
            <a:ext cx="5871883" cy="51870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cs typeface="Times New Roman" panose="02020603050405020304" pitchFamily="18" charset="0"/>
              </a:rPr>
              <a:t>4 Pôles d’activités</a:t>
            </a:r>
          </a:p>
          <a:p>
            <a:pPr algn="ct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4 Blocs de compétences</a:t>
            </a:r>
          </a:p>
          <a:p>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4 Unités certificatives</a:t>
            </a:r>
          </a:p>
          <a:p>
            <a:r>
              <a:rPr lang="fr-FR" sz="3200" dirty="0">
                <a:latin typeface="Times New Roman" panose="02020603050405020304" pitchFamily="18" charset="0"/>
                <a:cs typeface="Times New Roman" panose="02020603050405020304" pitchFamily="18" charset="0"/>
              </a:rPr>
              <a:t>          du diplôme</a:t>
            </a:r>
          </a:p>
        </p:txBody>
      </p:sp>
      <p:pic>
        <p:nvPicPr>
          <p:cNvPr id="10" name="Image 9" descr="Une image contenant texte, clipart&#10;&#10;Description générée automatiquement">
            <a:extLst>
              <a:ext uri="{FF2B5EF4-FFF2-40B4-BE49-F238E27FC236}">
                <a16:creationId xmlns:a16="http://schemas.microsoft.com/office/drawing/2014/main" xmlns="" id="{8029C9B2-72A7-D942-8E7F-88CD031F0A47}"/>
              </a:ext>
            </a:extLst>
          </p:cNvPr>
          <p:cNvPicPr>
            <a:picLocks noChangeAspect="1"/>
          </p:cNvPicPr>
          <p:nvPr/>
        </p:nvPicPr>
        <p:blipFill>
          <a:blip r:embed="rId3"/>
          <a:stretch>
            <a:fillRect/>
          </a:stretch>
        </p:blipFill>
        <p:spPr>
          <a:xfrm>
            <a:off x="7847291" y="-8540"/>
            <a:ext cx="2817533" cy="1327406"/>
          </a:xfrm>
          <a:prstGeom prst="rect">
            <a:avLst/>
          </a:prstGeom>
        </p:spPr>
      </p:pic>
    </p:spTree>
    <p:extLst>
      <p:ext uri="{BB962C8B-B14F-4D97-AF65-F5344CB8AC3E}">
        <p14:creationId xmlns:p14="http://schemas.microsoft.com/office/powerpoint/2010/main" xmlns="" val="1942701631"/>
      </p:ext>
    </p:extLst>
  </p:cSld>
  <p:clrMapOvr>
    <a:masterClrMapping/>
  </p:clrMapOvr>
  <mc:AlternateContent xmlns:mc="http://schemas.openxmlformats.org/markup-compatibility/2006">
    <mc:Choice xmlns:p14="http://schemas.microsoft.com/office/powerpoint/2010/main" xmlns="" Requires="p14">
      <p:transition spd="slow" p14:dur="2000" advClick="0" advTm="4000">
        <p:wheel spokes="1"/>
      </p:transition>
    </mc:Choice>
    <mc:Fallback>
      <p:transition spd="slow" advClick="0" advTm="4000">
        <p:wheel spokes="1"/>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F64EEC4A-7CDC-744E-846C-205B5213B37C}"/>
              </a:ext>
            </a:extLst>
          </p:cNvPr>
          <p:cNvSpPr txBox="1"/>
          <p:nvPr/>
        </p:nvSpPr>
        <p:spPr>
          <a:xfrm>
            <a:off x="3926541" y="657620"/>
            <a:ext cx="8265458" cy="5940088"/>
          </a:xfrm>
          <a:prstGeom prst="rect">
            <a:avLst/>
          </a:prstGeom>
          <a:noFill/>
        </p:spPr>
        <p:txBody>
          <a:bodyPr wrap="square">
            <a:spAutoFit/>
          </a:bodyPr>
          <a:lstStyle/>
          <a:p>
            <a:r>
              <a:rPr lang="fr-FR" sz="2000" b="1" dirty="0">
                <a:solidFill>
                  <a:schemeClr val="accent2">
                    <a:lumMod val="75000"/>
                  </a:schemeClr>
                </a:solidFill>
                <a:effectLst/>
                <a:latin typeface="Times New Roman" panose="02020603050405020304" pitchFamily="18" charset="0"/>
                <a:cs typeface="Times New Roman" panose="02020603050405020304" pitchFamily="18" charset="0"/>
              </a:rPr>
              <a:t>►Attitude réflexive sur sa pratique, prise de distance,</a:t>
            </a:r>
          </a:p>
          <a:p>
            <a:endParaRPr lang="fr-FR" sz="2000" b="1" dirty="0">
              <a:solidFill>
                <a:schemeClr val="accent2">
                  <a:lumMod val="75000"/>
                </a:schemeClr>
              </a:solidFill>
              <a:latin typeface="Times New Roman" panose="02020603050405020304" pitchFamily="18" charset="0"/>
              <a:cs typeface="Times New Roman" panose="02020603050405020304" pitchFamily="18" charset="0"/>
            </a:endParaRPr>
          </a:p>
          <a:p>
            <a:r>
              <a:rPr lang="fr-FR" sz="2000" b="1" dirty="0">
                <a:solidFill>
                  <a:srgbClr val="C00000"/>
                </a:solidFill>
                <a:effectLst/>
                <a:latin typeface="Times New Roman" panose="02020603050405020304" pitchFamily="18" charset="0"/>
                <a:cs typeface="Times New Roman" panose="02020603050405020304" pitchFamily="18" charset="0"/>
              </a:rPr>
              <a:t>►Réajustement des pratiques en tenant compte du contexte de travail</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a:p>
            <a:r>
              <a:rPr lang="fr-FR" sz="2000" b="1" dirty="0">
                <a:solidFill>
                  <a:srgbClr val="7030A0"/>
                </a:solidFill>
                <a:effectLst/>
                <a:latin typeface="Times New Roman" panose="02020603050405020304" pitchFamily="18" charset="0"/>
                <a:cs typeface="Times New Roman" panose="02020603050405020304" pitchFamily="18" charset="0"/>
              </a:rPr>
              <a:t>►Prise en compte de la situation et des interlocuteurs</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a:p>
            <a:r>
              <a:rPr lang="fr-FR" sz="2000" b="1" dirty="0">
                <a:solidFill>
                  <a:schemeClr val="accent1"/>
                </a:solidFill>
                <a:effectLst/>
                <a:latin typeface="Times New Roman" panose="02020603050405020304" pitchFamily="18" charset="0"/>
                <a:cs typeface="Times New Roman" panose="02020603050405020304" pitchFamily="18" charset="0"/>
              </a:rPr>
              <a:t>▶︎Respect des valeurs de l’autre et respect des règles éthiques</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a:p>
            <a:r>
              <a:rPr lang="fr-FR" sz="2000" b="1" dirty="0">
                <a:solidFill>
                  <a:schemeClr val="accent6">
                    <a:lumMod val="50000"/>
                  </a:schemeClr>
                </a:solidFill>
                <a:effectLst/>
                <a:latin typeface="Times New Roman" panose="02020603050405020304" pitchFamily="18" charset="0"/>
                <a:cs typeface="Times New Roman" panose="02020603050405020304" pitchFamily="18" charset="0"/>
              </a:rPr>
              <a:t>▶︎Utilisation raisonnée des réseaux sociaux et respect de l’e-réputation</a:t>
            </a:r>
          </a:p>
          <a:p>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r>
              <a:rPr lang="fr-FR" sz="2000" b="1" dirty="0">
                <a:solidFill>
                  <a:schemeClr val="accent2"/>
                </a:solidFill>
                <a:latin typeface="Times New Roman" panose="02020603050405020304" pitchFamily="18" charset="0"/>
                <a:cs typeface="Times New Roman" panose="02020603050405020304" pitchFamily="18" charset="0"/>
              </a:rPr>
              <a:t>▶︎</a:t>
            </a:r>
            <a:r>
              <a:rPr lang="fr-FR" sz="2000" b="1" dirty="0">
                <a:solidFill>
                  <a:schemeClr val="accent2"/>
                </a:solidFill>
                <a:effectLst/>
                <a:latin typeface="Times New Roman" panose="02020603050405020304" pitchFamily="18" charset="0"/>
                <a:cs typeface="Times New Roman" panose="02020603050405020304" pitchFamily="18" charset="0"/>
              </a:rPr>
              <a:t>Respect de la confidentialité</a:t>
            </a:r>
          </a:p>
          <a:p>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a:t>
            </a:r>
            <a:r>
              <a:rPr lang="fr-FR" sz="2000" b="1" dirty="0">
                <a:effectLst/>
                <a:latin typeface="Times New Roman" panose="02020603050405020304" pitchFamily="18" charset="0"/>
                <a:cs typeface="Times New Roman" panose="02020603050405020304" pitchFamily="18" charset="0"/>
              </a:rPr>
              <a:t>Réalisation des actions dans une démarche constante de bientraitance</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a:p>
            <a:r>
              <a:rPr lang="fr-FR" sz="2000" b="1" dirty="0">
                <a:solidFill>
                  <a:schemeClr val="accent1">
                    <a:lumMod val="75000"/>
                  </a:schemeClr>
                </a:solidFill>
                <a:effectLst/>
                <a:latin typeface="Times New Roman" panose="02020603050405020304" pitchFamily="18" charset="0"/>
                <a:cs typeface="Times New Roman" panose="02020603050405020304" pitchFamily="18" charset="0"/>
              </a:rPr>
              <a:t>►Capacité à identifier et à gérer ses émotions</a:t>
            </a:r>
            <a:r>
              <a:rPr lang="fr-FR" sz="2000" b="1" dirty="0">
                <a:solidFill>
                  <a:schemeClr val="accent1">
                    <a:lumMod val="75000"/>
                  </a:schemeClr>
                </a:solidFill>
                <a:latin typeface="Times New Roman" panose="02020603050405020304" pitchFamily="18" charset="0"/>
                <a:cs typeface="Times New Roman" panose="02020603050405020304" pitchFamily="18" charset="0"/>
              </a:rPr>
              <a:t/>
            </a:r>
            <a:br>
              <a:rPr lang="fr-FR" sz="2000" b="1" dirty="0">
                <a:solidFill>
                  <a:schemeClr val="accent1">
                    <a:lumMod val="75000"/>
                  </a:schemeClr>
                </a:solidFill>
                <a:latin typeface="Times New Roman" panose="02020603050405020304" pitchFamily="18" charset="0"/>
                <a:cs typeface="Times New Roman" panose="02020603050405020304" pitchFamily="18" charset="0"/>
              </a:rPr>
            </a:br>
            <a:endParaRPr lang="fr-FR" sz="2000" b="1" dirty="0">
              <a:solidFill>
                <a:schemeClr val="accent1">
                  <a:lumMod val="75000"/>
                </a:schemeClr>
              </a:solidFill>
              <a:effectLst/>
              <a:latin typeface="Times New Roman" panose="02020603050405020304" pitchFamily="18" charset="0"/>
              <a:cs typeface="Times New Roman" panose="02020603050405020304" pitchFamily="18" charset="0"/>
            </a:endParaRPr>
          </a:p>
          <a:p>
            <a:r>
              <a:rPr lang="fr-FR" sz="2000" b="1" dirty="0">
                <a:solidFill>
                  <a:srgbClr val="00B0F0"/>
                </a:solidFill>
                <a:effectLst/>
                <a:latin typeface="Times New Roman" panose="02020603050405020304" pitchFamily="18" charset="0"/>
                <a:cs typeface="Times New Roman" panose="02020603050405020304" pitchFamily="18" charset="0"/>
              </a:rPr>
              <a:t>►Adaptabilité aux situations complexes</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a:p>
            <a:r>
              <a:rPr lang="fr-FR" sz="2000" b="1" dirty="0">
                <a:solidFill>
                  <a:srgbClr val="D00ACA"/>
                </a:solidFill>
                <a:effectLst/>
                <a:latin typeface="Times New Roman" panose="02020603050405020304" pitchFamily="18" charset="0"/>
                <a:cs typeface="Times New Roman" panose="02020603050405020304" pitchFamily="18" charset="0"/>
              </a:rPr>
              <a:t>►Respect de ses limites de compétences, de son champ d’intervention</a:t>
            </a:r>
            <a:endParaRPr lang="fr-FR" sz="2000" b="1" dirty="0">
              <a:solidFill>
                <a:srgbClr val="D00ACA"/>
              </a:solidFill>
              <a:latin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xmlns="" id="{143E8223-36E5-9747-94C1-5E33EFE6A469}"/>
              </a:ext>
            </a:extLst>
          </p:cNvPr>
          <p:cNvSpPr/>
          <p:nvPr/>
        </p:nvSpPr>
        <p:spPr>
          <a:xfrm>
            <a:off x="0" y="1506070"/>
            <a:ext cx="3926541" cy="430690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D00ACA"/>
                </a:solidFill>
                <a:latin typeface="Times New Roman" panose="02020603050405020304" pitchFamily="18" charset="0"/>
                <a:cs typeface="Times New Roman" panose="02020603050405020304" pitchFamily="18" charset="0"/>
              </a:rPr>
              <a:t>Adopter</a:t>
            </a:r>
          </a:p>
          <a:p>
            <a:pPr algn="ctr"/>
            <a:r>
              <a:rPr lang="fr-FR" sz="3200" b="1" dirty="0">
                <a:solidFill>
                  <a:srgbClr val="D00ACA"/>
                </a:solidFill>
                <a:latin typeface="Times New Roman" panose="02020603050405020304" pitchFamily="18" charset="0"/>
                <a:cs typeface="Times New Roman" panose="02020603050405020304" pitchFamily="18" charset="0"/>
              </a:rPr>
              <a:t> une posture professionnelle adaptée</a:t>
            </a:r>
            <a:endParaRPr lang="fr-FR" sz="3200" dirty="0">
              <a:solidFill>
                <a:srgbClr val="D00ACA"/>
              </a:solidFill>
            </a:endParaRPr>
          </a:p>
        </p:txBody>
      </p:sp>
      <p:sp>
        <p:nvSpPr>
          <p:cNvPr id="5" name="Rectangle : coins arrondis 4">
            <a:extLst>
              <a:ext uri="{FF2B5EF4-FFF2-40B4-BE49-F238E27FC236}">
                <a16:creationId xmlns:a16="http://schemas.microsoft.com/office/drawing/2014/main" xmlns="" id="{B8CE7436-311A-FC44-BC15-324A57CD4E6B}"/>
              </a:ext>
            </a:extLst>
          </p:cNvPr>
          <p:cNvSpPr/>
          <p:nvPr/>
        </p:nvSpPr>
        <p:spPr>
          <a:xfrm>
            <a:off x="0" y="1"/>
            <a:ext cx="5274129" cy="657619"/>
          </a:xfrm>
          <a:prstGeom prst="roundRect">
            <a:avLst/>
          </a:prstGeom>
          <a:solidFill>
            <a:srgbClr val="FF8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Times New Roman" panose="02020603050405020304" pitchFamily="18" charset="0"/>
                <a:cs typeface="Times New Roman" panose="02020603050405020304" pitchFamily="18" charset="0"/>
              </a:rPr>
              <a:t>Compétence transversale (commune)</a:t>
            </a:r>
          </a:p>
        </p:txBody>
      </p:sp>
    </p:spTree>
    <p:extLst>
      <p:ext uri="{BB962C8B-B14F-4D97-AF65-F5344CB8AC3E}">
        <p14:creationId xmlns:p14="http://schemas.microsoft.com/office/powerpoint/2010/main" xmlns="" val="1064156707"/>
      </p:ext>
    </p:extLst>
  </p:cSld>
  <p:clrMapOvr>
    <a:masterClrMapping/>
  </p:clrMapOvr>
  <mc:AlternateContent xmlns:mc="http://schemas.openxmlformats.org/markup-compatibility/2006">
    <mc:Choice xmlns:p14="http://schemas.microsoft.com/office/powerpoint/2010/main" xmlns="" Requires="p14">
      <p:transition spd="med" p14:dur="700" advClick="0" advTm="9000">
        <p:fade/>
      </p:transition>
    </mc:Choice>
    <mc:Fallback>
      <p:transition spd="med" advClick="0" advTm="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8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8AE9EA-211E-4041-AFAA-88E4FA0522C0}"/>
              </a:ext>
            </a:extLst>
          </p:cNvPr>
          <p:cNvSpPr>
            <a:spLocks noGrp="1"/>
          </p:cNvSpPr>
          <p:nvPr>
            <p:ph type="title"/>
          </p:nvPr>
        </p:nvSpPr>
        <p:spPr>
          <a:xfrm>
            <a:off x="171451" y="340243"/>
            <a:ext cx="6900862" cy="1580098"/>
          </a:xfrm>
        </p:spPr>
        <p:txBody>
          <a:bodyPr anchor="b">
            <a:normAutofit fontScale="90000"/>
          </a:bodyPr>
          <a:lstStyle/>
          <a:p>
            <a:r>
              <a:rPr lang="fr-FR" sz="2800" dirty="0">
                <a:highlight>
                  <a:srgbClr val="FF00FF"/>
                </a:highlight>
              </a:rPr>
              <a:t/>
            </a:r>
            <a:br>
              <a:rPr lang="fr-FR" sz="2800" dirty="0">
                <a:highlight>
                  <a:srgbClr val="FF00FF"/>
                </a:highlight>
              </a:rPr>
            </a:br>
            <a:r>
              <a:rPr lang="fr-FR" sz="6000" b="1" dirty="0">
                <a:solidFill>
                  <a:srgbClr val="7030A0"/>
                </a:solidFill>
                <a:highlight>
                  <a:srgbClr val="FF00FF"/>
                </a:highlight>
                <a:latin typeface="Times New Roman" panose="02020603050405020304" pitchFamily="18" charset="0"/>
                <a:cs typeface="Times New Roman" panose="02020603050405020304" pitchFamily="18" charset="0"/>
              </a:rPr>
              <a:t>Les qualités à acquérir</a:t>
            </a:r>
            <a:r>
              <a:rPr lang="fr-FR" sz="2800" b="1" dirty="0"/>
              <a:t/>
            </a:r>
            <a:br>
              <a:rPr lang="fr-FR" sz="2800" b="1" dirty="0"/>
            </a:br>
            <a:endParaRPr lang="fr-FR" sz="2800" dirty="0"/>
          </a:p>
        </p:txBody>
      </p:sp>
      <p:graphicFrame>
        <p:nvGraphicFramePr>
          <p:cNvPr id="8" name="Diagramme 7">
            <a:extLst>
              <a:ext uri="{FF2B5EF4-FFF2-40B4-BE49-F238E27FC236}">
                <a16:creationId xmlns:a16="http://schemas.microsoft.com/office/drawing/2014/main" xmlns="" id="{9B8A2511-A3AB-5445-9FD8-78EC05A1E60C}"/>
              </a:ext>
            </a:extLst>
          </p:cNvPr>
          <p:cNvGraphicFramePr/>
          <p:nvPr>
            <p:extLst>
              <p:ext uri="{D42A27DB-BD31-4B8C-83A1-F6EECF244321}">
                <p14:modId xmlns:p14="http://schemas.microsoft.com/office/powerpoint/2010/main" xmlns="" val="4002478506"/>
              </p:ext>
            </p:extLst>
          </p:nvPr>
        </p:nvGraphicFramePr>
        <p:xfrm>
          <a:off x="500063" y="2563298"/>
          <a:ext cx="11051857" cy="395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xmlns="" id="{B64E5A89-C3A7-494A-9B91-C49F590A1D29}"/>
              </a:ext>
            </a:extLst>
          </p:cNvPr>
          <p:cNvSpPr txBox="1"/>
          <p:nvPr/>
        </p:nvSpPr>
        <p:spPr>
          <a:xfrm>
            <a:off x="1417320" y="-274320"/>
            <a:ext cx="184731" cy="369332"/>
          </a:xfrm>
          <a:prstGeom prst="rect">
            <a:avLst/>
          </a:prstGeom>
          <a:noFill/>
        </p:spPr>
        <p:txBody>
          <a:bodyPr wrap="none" rtlCol="0">
            <a:spAutoFit/>
          </a:bodyPr>
          <a:lstStyle/>
          <a:p>
            <a:endParaRPr lang="fr-FR" dirty="0"/>
          </a:p>
        </p:txBody>
      </p:sp>
      <p:pic>
        <p:nvPicPr>
          <p:cNvPr id="5" name="Picture 3">
            <a:extLst>
              <a:ext uri="{FF2B5EF4-FFF2-40B4-BE49-F238E27FC236}">
                <a16:creationId xmlns:a16="http://schemas.microsoft.com/office/drawing/2014/main" xmlns="" id="{1251F755-280B-3941-86A2-FA31DA638091}"/>
              </a:ext>
            </a:extLst>
          </p:cNvPr>
          <p:cNvPicPr>
            <a:picLocks noChangeAspect="1" noChangeArrowheads="1"/>
          </p:cNvPicPr>
          <p:nvPr/>
        </p:nvPicPr>
        <p:blipFill>
          <a:blip r:embed="rId7"/>
          <a:srcRect/>
          <a:stretch>
            <a:fillRect/>
          </a:stretch>
        </p:blipFill>
        <p:spPr bwMode="auto">
          <a:xfrm>
            <a:off x="7556183" y="95012"/>
            <a:ext cx="3995737" cy="2592387"/>
          </a:xfrm>
          <a:prstGeom prst="rect">
            <a:avLst/>
          </a:prstGeom>
          <a:noFill/>
          <a:ln>
            <a:noFill/>
          </a:ln>
          <a:effectLst/>
        </p:spPr>
      </p:pic>
    </p:spTree>
    <p:extLst>
      <p:ext uri="{BB962C8B-B14F-4D97-AF65-F5344CB8AC3E}">
        <p14:creationId xmlns:p14="http://schemas.microsoft.com/office/powerpoint/2010/main" xmlns="" val="1745696097"/>
      </p:ext>
    </p:extLst>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5"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6"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7"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8" grpId="0">
        <p:bldAsOne/>
      </p:bldGraphic>
      <p:bldGraphic spid="8" grpId="1">
        <p:bldAsOne/>
      </p:bldGraphic>
      <p:bldGraphic spid="8" grpId="2">
        <p:bldAsOne/>
      </p:bldGraphic>
      <p:bldGraphic spid="8" grpId="3">
        <p:bldAsOne/>
      </p:bldGraphic>
      <p:bldGraphic spid="8" grpId="4">
        <p:bldAsOne/>
      </p:bldGraphic>
      <p:bldGraphic spid="8" grpId="5">
        <p:bldAsOne/>
      </p:bldGraphic>
      <p:bldGraphic spid="8" grpId="6">
        <p:bldAsOne/>
      </p:bldGraphic>
      <p:bldGraphic spid="8" grpId="7">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xmlns="" id="{E6ED1A47-960A-9248-9DD5-AF01BCD87BB2}"/>
              </a:ext>
            </a:extLst>
          </p:cNvPr>
          <p:cNvSpPr txBox="1">
            <a:spLocks noChangeArrowheads="1"/>
          </p:cNvSpPr>
          <p:nvPr/>
        </p:nvSpPr>
        <p:spPr bwMode="auto">
          <a:xfrm>
            <a:off x="163285" y="2498270"/>
            <a:ext cx="12028713" cy="4252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spcBef>
                <a:spcPts val="1250"/>
              </a:spcBef>
              <a:buSzPct val="100000"/>
              <a:defRPr/>
            </a:pPr>
            <a:r>
              <a:rPr lang="fr-FR" b="1" dirty="0">
                <a:solidFill>
                  <a:srgbClr val="C00000"/>
                </a:solidFill>
                <a:latin typeface="Times New Roman" panose="02020603050405020304" pitchFamily="18" charset="0"/>
                <a:cs typeface="Times New Roman" panose="02020603050405020304" pitchFamily="18" charset="0"/>
              </a:rPr>
              <a:t>✓</a:t>
            </a:r>
            <a:r>
              <a:rPr lang="fr-FR" b="1" dirty="0">
                <a:solidFill>
                  <a:srgbClr val="D00ACA"/>
                </a:solidFill>
                <a:latin typeface="Times New Roman" panose="02020603050405020304" pitchFamily="18" charset="0"/>
                <a:cs typeface="Times New Roman" panose="02020603050405020304" pitchFamily="18" charset="0"/>
              </a:rPr>
              <a:t>Adopter une posture professionnelle adaptée</a:t>
            </a:r>
          </a:p>
          <a:p>
            <a:pPr eaLnBrk="1" hangingPunct="1">
              <a:spcBef>
                <a:spcPts val="1250"/>
              </a:spcBef>
              <a:buSzPct val="100000"/>
              <a:defRPr/>
            </a:pPr>
            <a:r>
              <a:rPr lang="fr-FR" b="1" dirty="0">
                <a:solidFill>
                  <a:srgbClr val="D00ACA"/>
                </a:solidFill>
                <a:latin typeface="Times New Roman" panose="02020603050405020304" pitchFamily="18" charset="0"/>
                <a:cs typeface="Times New Roman" panose="02020603050405020304" pitchFamily="18" charset="0"/>
              </a:rPr>
              <a:t/>
            </a:r>
            <a:br>
              <a:rPr lang="fr-FR" b="1" dirty="0">
                <a:solidFill>
                  <a:srgbClr val="D00ACA"/>
                </a:solidFill>
                <a:latin typeface="Times New Roman" panose="02020603050405020304" pitchFamily="18" charset="0"/>
                <a:cs typeface="Times New Roman" panose="02020603050405020304" pitchFamily="18" charset="0"/>
              </a:rPr>
            </a:br>
            <a:r>
              <a:rPr lang="fr-FR" b="1" dirty="0">
                <a:solidFill>
                  <a:srgbClr val="C00000"/>
                </a:solidFill>
                <a:latin typeface="Times New Roman" panose="02020603050405020304" pitchFamily="18" charset="0"/>
                <a:cs typeface="Times New Roman" panose="02020603050405020304" pitchFamily="18" charset="0"/>
              </a:rPr>
              <a:t>✓</a:t>
            </a:r>
            <a:r>
              <a:rPr lang="fr-FR" b="1" dirty="0">
                <a:solidFill>
                  <a:schemeClr val="accent6">
                    <a:lumMod val="75000"/>
                  </a:schemeClr>
                </a:solidFill>
                <a:latin typeface="Times New Roman" panose="02020603050405020304" pitchFamily="18" charset="0"/>
                <a:cs typeface="Times New Roman" panose="02020603050405020304" pitchFamily="18" charset="0"/>
              </a:rPr>
              <a:t>Accueillir, communiquer avec la personne, sa famille, son entourage</a:t>
            </a:r>
          </a:p>
          <a:p>
            <a:pPr eaLnBrk="1" hangingPunct="1">
              <a:spcBef>
                <a:spcPts val="1250"/>
              </a:spcBef>
              <a:buSzPct val="100000"/>
              <a:defRPr/>
            </a:pPr>
            <a:r>
              <a:rPr lang="fr-FR" dirty="0">
                <a:solidFill>
                  <a:srgbClr val="D00ACA"/>
                </a:solidFill>
                <a:latin typeface="Times New Roman" panose="02020603050405020304" pitchFamily="18" charset="0"/>
                <a:cs typeface="Times New Roman" panose="02020603050405020304" pitchFamily="18" charset="0"/>
              </a:rPr>
              <a:t/>
            </a:r>
            <a:br>
              <a:rPr lang="fr-FR" dirty="0">
                <a:solidFill>
                  <a:srgbClr val="D00ACA"/>
                </a:solidFill>
                <a:latin typeface="Times New Roman" panose="02020603050405020304" pitchFamily="18" charset="0"/>
                <a:cs typeface="Times New Roman" panose="02020603050405020304" pitchFamily="18" charset="0"/>
              </a:rPr>
            </a:br>
            <a:r>
              <a:rPr lang="fr-FR" b="1" dirty="0">
                <a:solidFill>
                  <a:srgbClr val="C00000"/>
                </a:solidFill>
                <a:latin typeface="Times New Roman" panose="02020603050405020304" pitchFamily="18" charset="0"/>
                <a:cs typeface="Times New Roman" panose="02020603050405020304" pitchFamily="18" charset="0"/>
              </a:rPr>
              <a:t>✓</a:t>
            </a:r>
            <a:r>
              <a:rPr lang="fr-FR" b="1" dirty="0">
                <a:solidFill>
                  <a:srgbClr val="941651"/>
                </a:solidFill>
                <a:latin typeface="Times New Roman" panose="02020603050405020304" pitchFamily="18" charset="0"/>
                <a:cs typeface="Times New Roman" panose="02020603050405020304" pitchFamily="18" charset="0"/>
              </a:rPr>
              <a:t>Participer à la conception, au suivi, à la mise en œuvre et à l’évaluation du projet</a:t>
            </a:r>
          </a:p>
          <a:p>
            <a:pPr eaLnBrk="1" hangingPunct="1">
              <a:spcBef>
                <a:spcPts val="1250"/>
              </a:spcBef>
              <a:buSzPct val="100000"/>
              <a:defRPr/>
            </a:pPr>
            <a:r>
              <a:rPr lang="fr-FR" b="1" dirty="0">
                <a:solidFill>
                  <a:srgbClr val="941651"/>
                </a:solidFill>
                <a:latin typeface="Times New Roman" panose="02020603050405020304" pitchFamily="18" charset="0"/>
                <a:cs typeface="Times New Roman" panose="02020603050405020304" pitchFamily="18" charset="0"/>
              </a:rPr>
              <a:t>    individualisé, du projet de vie, en lien avec l’équipe pluri professionnelle</a:t>
            </a:r>
          </a:p>
          <a:p>
            <a:pPr eaLnBrk="1" hangingPunct="1">
              <a:spcBef>
                <a:spcPts val="1250"/>
              </a:spcBef>
              <a:buSzPct val="100000"/>
              <a:defRPr/>
            </a:pPr>
            <a:r>
              <a:rPr lang="fr-FR" b="1" dirty="0">
                <a:solidFill>
                  <a:srgbClr val="941651"/>
                </a:solidFill>
                <a:latin typeface="Times New Roman" panose="02020603050405020304" pitchFamily="18" charset="0"/>
                <a:cs typeface="Times New Roman" panose="02020603050405020304" pitchFamily="18" charset="0"/>
              </a:rPr>
              <a:t/>
            </a:r>
            <a:br>
              <a:rPr lang="fr-FR" b="1" dirty="0">
                <a:solidFill>
                  <a:srgbClr val="941651"/>
                </a:solidFill>
                <a:latin typeface="Times New Roman" panose="02020603050405020304" pitchFamily="18" charset="0"/>
                <a:cs typeface="Times New Roman" panose="02020603050405020304" pitchFamily="18" charset="0"/>
              </a:rPr>
            </a:br>
            <a:r>
              <a:rPr lang="fr-FR" b="1" dirty="0">
                <a:solidFill>
                  <a:srgbClr val="C00000"/>
                </a:solidFill>
                <a:latin typeface="Times New Roman" panose="02020603050405020304" pitchFamily="18" charset="0"/>
                <a:cs typeface="Times New Roman" panose="02020603050405020304" pitchFamily="18" charset="0"/>
              </a:rPr>
              <a:t>✓</a:t>
            </a:r>
            <a:r>
              <a:rPr lang="fr-FR" b="1" dirty="0">
                <a:solidFill>
                  <a:schemeClr val="accent1"/>
                </a:solidFill>
                <a:latin typeface="Times New Roman" panose="02020603050405020304" pitchFamily="18" charset="0"/>
                <a:cs typeface="Times New Roman" panose="02020603050405020304" pitchFamily="18" charset="0"/>
              </a:rPr>
              <a:t>Concevoir et mettre en œuvre des activités d’acquisition ou de maintien</a:t>
            </a:r>
          </a:p>
          <a:p>
            <a:pPr eaLnBrk="1" hangingPunct="1">
              <a:spcBef>
                <a:spcPts val="1250"/>
              </a:spcBef>
              <a:buSzPct val="100000"/>
              <a:defRPr/>
            </a:pPr>
            <a:r>
              <a:rPr lang="fr-FR" b="1" dirty="0">
                <a:solidFill>
                  <a:schemeClr val="accent1"/>
                </a:solidFill>
                <a:latin typeface="Times New Roman" panose="02020603050405020304" pitchFamily="18" charset="0"/>
                <a:cs typeface="Times New Roman" panose="02020603050405020304" pitchFamily="18" charset="0"/>
              </a:rPr>
              <a:t>    de l’autonomie et de la vie sociale, pour une personne ou un groupe</a:t>
            </a:r>
          </a:p>
        </p:txBody>
      </p:sp>
      <p:sp>
        <p:nvSpPr>
          <p:cNvPr id="17413" name="AutoShape 6">
            <a:hlinkClick r:id="" action="ppaction://hlinkshowjump?jump=previousslide"/>
            <a:extLst>
              <a:ext uri="{FF2B5EF4-FFF2-40B4-BE49-F238E27FC236}">
                <a16:creationId xmlns:a16="http://schemas.microsoft.com/office/drawing/2014/main" xmlns="" id="{E93A1484-D28C-5141-949C-E3E53550E0F8}"/>
              </a:ext>
            </a:extLst>
          </p:cNvPr>
          <p:cNvSpPr>
            <a:spLocks noChangeArrowheads="1"/>
          </p:cNvSpPr>
          <p:nvPr/>
        </p:nvSpPr>
        <p:spPr bwMode="auto">
          <a:xfrm>
            <a:off x="7104063" y="1773239"/>
            <a:ext cx="360362" cy="287337"/>
          </a:xfrm>
          <a:prstGeom prst="actionButtonBackPrevious">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fr-FR" dirty="0">
              <a:latin typeface="Arial" charset="0"/>
              <a:ea typeface="ＭＳ Ｐゴシック" charset="0"/>
              <a:cs typeface="ＭＳ Ｐゴシック" charset="0"/>
            </a:endParaRPr>
          </a:p>
        </p:txBody>
      </p:sp>
      <p:sp>
        <p:nvSpPr>
          <p:cNvPr id="17414" name="Rectangle 7">
            <a:extLst>
              <a:ext uri="{FF2B5EF4-FFF2-40B4-BE49-F238E27FC236}">
                <a16:creationId xmlns:a16="http://schemas.microsoft.com/office/drawing/2014/main" xmlns="" id="{9EB0A568-C374-7644-A244-2322BD2915ED}"/>
              </a:ext>
            </a:extLst>
          </p:cNvPr>
          <p:cNvSpPr>
            <a:spLocks noChangeArrowheads="1"/>
          </p:cNvSpPr>
          <p:nvPr/>
        </p:nvSpPr>
        <p:spPr bwMode="auto">
          <a:xfrm>
            <a:off x="2068513" y="260351"/>
            <a:ext cx="239466"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b="1" dirty="0">
                <a:solidFill>
                  <a:srgbClr val="330066"/>
                </a:solidFill>
                <a:latin typeface="Arial" charset="0"/>
                <a:ea typeface="ＭＳ Ｐゴシック" charset="0"/>
                <a:cs typeface="ＭＳ Ｐゴシック" charset="0"/>
              </a:rPr>
              <a:t> </a:t>
            </a:r>
          </a:p>
        </p:txBody>
      </p:sp>
      <p:sp>
        <p:nvSpPr>
          <p:cNvPr id="15" name="ZoneTexte 14">
            <a:extLst>
              <a:ext uri="{FF2B5EF4-FFF2-40B4-BE49-F238E27FC236}">
                <a16:creationId xmlns:a16="http://schemas.microsoft.com/office/drawing/2014/main" xmlns="" id="{B2A9F3D9-289A-F94A-8C72-E18435FE8753}"/>
              </a:ext>
            </a:extLst>
          </p:cNvPr>
          <p:cNvSpPr txBox="1"/>
          <p:nvPr/>
        </p:nvSpPr>
        <p:spPr>
          <a:xfrm>
            <a:off x="2817159" y="2890682"/>
            <a:ext cx="6548716" cy="369332"/>
          </a:xfrm>
          <a:prstGeom prst="rect">
            <a:avLst/>
          </a:prstGeom>
          <a:noFill/>
        </p:spPr>
        <p:txBody>
          <a:bodyPr wrap="square">
            <a:spAutoFit/>
          </a:bodyPr>
          <a:lstStyle/>
          <a:p>
            <a:pPr algn="ctr" eaLnBrk="1" hangingPunct="1">
              <a:spcBef>
                <a:spcPts val="1250"/>
              </a:spcBef>
              <a:buSzPct val="100000"/>
              <a:defRPr/>
            </a:pPr>
            <a:endParaRPr lang="fr-FR" sz="1800" b="1" dirty="0">
              <a:solidFill>
                <a:srgbClr val="7030A0"/>
              </a:solidFill>
              <a:latin typeface="Times New Roman" panose="02020603050405020304" pitchFamily="18" charset="0"/>
              <a:cs typeface="Times New Roman" panose="02020603050405020304" pitchFamily="18" charset="0"/>
            </a:endParaRPr>
          </a:p>
        </p:txBody>
      </p:sp>
      <p:pic>
        <p:nvPicPr>
          <p:cNvPr id="16" name="Picture 8" descr="Une image contenant clipart&#10;&#10;Description générée automatiquement">
            <a:extLst>
              <a:ext uri="{FF2B5EF4-FFF2-40B4-BE49-F238E27FC236}">
                <a16:creationId xmlns:a16="http://schemas.microsoft.com/office/drawing/2014/main" xmlns="" id="{129CC4AD-6AC3-2D45-965A-076A81FB0222}"/>
              </a:ext>
            </a:extLst>
          </p:cNvPr>
          <p:cNvPicPr>
            <a:picLocks noChangeAspect="1"/>
          </p:cNvPicPr>
          <p:nvPr/>
        </p:nvPicPr>
        <p:blipFill>
          <a:blip r:embed="rId3"/>
          <a:srcRect/>
          <a:stretch>
            <a:fillRect/>
          </a:stretch>
        </p:blipFill>
        <p:spPr bwMode="auto">
          <a:xfrm>
            <a:off x="9889256" y="3260014"/>
            <a:ext cx="1779360" cy="10321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Explosion 1 5">
            <a:extLst>
              <a:ext uri="{FF2B5EF4-FFF2-40B4-BE49-F238E27FC236}">
                <a16:creationId xmlns:a16="http://schemas.microsoft.com/office/drawing/2014/main" xmlns="" id="{1BCBBB67-E7D2-7A45-B548-4AA28B143F42}"/>
              </a:ext>
            </a:extLst>
          </p:cNvPr>
          <p:cNvSpPr/>
          <p:nvPr/>
        </p:nvSpPr>
        <p:spPr>
          <a:xfrm>
            <a:off x="163285" y="0"/>
            <a:ext cx="11865430" cy="2498270"/>
          </a:xfrm>
          <a:prstGeom prst="irregularSeal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Pôle 1</a:t>
            </a:r>
            <a:r>
              <a:rPr lang="fr-FR" sz="2800" b="1" dirty="0">
                <a:solidFill>
                  <a:srgbClr val="D00ACA"/>
                </a:solidFill>
                <a:latin typeface="Times New Roman" panose="02020603050405020304" pitchFamily="18" charset="0"/>
                <a:ea typeface="ＭＳ Ｐゴシック" charset="0"/>
                <a:cs typeface="Times New Roman" panose="02020603050405020304" pitchFamily="18" charset="0"/>
              </a:rPr>
              <a:t> </a:t>
            </a: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 Accompagner la personne  dans une approche globale et individualisée</a:t>
            </a:r>
          </a:p>
        </p:txBody>
      </p:sp>
      <p:pic>
        <p:nvPicPr>
          <p:cNvPr id="20" name="Image 1" descr="Bac-Pro-ASSP-Rencontre-Intergeneration-01-Saint-Charles-EHPAD-Saint-Camille-lycee-baudimont-saint-charles-college-saint-vincent-arras.jpg">
            <a:extLst>
              <a:ext uri="{FF2B5EF4-FFF2-40B4-BE49-F238E27FC236}">
                <a16:creationId xmlns:a16="http://schemas.microsoft.com/office/drawing/2014/main" xmlns="" id="{661AD3B1-A4DE-0A4B-9FF1-182BC8FC68C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15748" y="5731329"/>
            <a:ext cx="1552868" cy="1019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age 18">
            <a:extLst>
              <a:ext uri="{FF2B5EF4-FFF2-40B4-BE49-F238E27FC236}">
                <a16:creationId xmlns:a16="http://schemas.microsoft.com/office/drawing/2014/main" xmlns="" id="{FD3F5DCD-AE0A-5A4F-9DA4-745253B34625}"/>
              </a:ext>
            </a:extLst>
          </p:cNvPr>
          <p:cNvPicPr>
            <a:picLocks noChangeAspect="1"/>
          </p:cNvPicPr>
          <p:nvPr/>
        </p:nvPicPr>
        <p:blipFill>
          <a:blip r:embed="rId5"/>
          <a:stretch>
            <a:fillRect/>
          </a:stretch>
        </p:blipFill>
        <p:spPr>
          <a:xfrm>
            <a:off x="6574745" y="1773239"/>
            <a:ext cx="1779360" cy="1779814"/>
          </a:xfrm>
          <a:prstGeom prst="rect">
            <a:avLst/>
          </a:prstGeom>
          <a:effectLst>
            <a:outerShdw dir="5400000" sx="111000" sy="111000" algn="ctr" rotWithShape="0">
              <a:srgbClr val="000000"/>
            </a:outerShdw>
            <a:softEdge rad="171639"/>
          </a:effectLst>
        </p:spPr>
      </p:pic>
    </p:spTree>
    <p:extLst>
      <p:ext uri="{BB962C8B-B14F-4D97-AF65-F5344CB8AC3E}">
        <p14:creationId xmlns:p14="http://schemas.microsoft.com/office/powerpoint/2010/main" xmlns="" val="1647431332"/>
      </p:ext>
    </p:extLst>
  </p:cSld>
  <p:clrMapOvr>
    <a:masterClrMapping/>
  </p:clrMapOvr>
  <mc:AlternateContent xmlns:mc="http://schemas.openxmlformats.org/markup-compatibility/2006">
    <mc:Choice xmlns:p14="http://schemas.microsoft.com/office/powerpoint/2010/main" xmlns="" Requires="p14">
      <p:transition spd="slow" p14:dur="3000" advClick="0" advTm="5000">
        <p:wheel spokes="1"/>
      </p:transition>
    </mc:Choice>
    <mc:Fallback>
      <p:transition spd="slow" advClick="0" advTm="5000">
        <p:wheel spokes="1"/>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EFFF"/>
        </a:solidFill>
        <a:effectLst/>
      </p:bgPr>
    </p:bg>
    <p:spTree>
      <p:nvGrpSpPr>
        <p:cNvPr id="1" name=""/>
        <p:cNvGrpSpPr/>
        <p:nvPr/>
      </p:nvGrpSpPr>
      <p:grpSpPr>
        <a:xfrm>
          <a:off x="0" y="0"/>
          <a:ext cx="0" cy="0"/>
          <a:chOff x="0" y="0"/>
          <a:chExt cx="0" cy="0"/>
        </a:xfrm>
      </p:grpSpPr>
      <p:sp>
        <p:nvSpPr>
          <p:cNvPr id="4" name="Explosion 1 3">
            <a:extLst>
              <a:ext uri="{FF2B5EF4-FFF2-40B4-BE49-F238E27FC236}">
                <a16:creationId xmlns:a16="http://schemas.microsoft.com/office/drawing/2014/main" xmlns="" id="{8BA9220F-97B6-4E4B-9B71-B3287EF9C16F}"/>
              </a:ext>
            </a:extLst>
          </p:cNvPr>
          <p:cNvSpPr/>
          <p:nvPr/>
        </p:nvSpPr>
        <p:spPr>
          <a:xfrm>
            <a:off x="261257" y="0"/>
            <a:ext cx="11576958" cy="2498270"/>
          </a:xfrm>
          <a:prstGeom prst="irregularSeal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Pôle 2</a:t>
            </a:r>
            <a:r>
              <a:rPr lang="fr-FR" sz="2800" b="1" dirty="0">
                <a:solidFill>
                  <a:srgbClr val="D00ACA"/>
                </a:solidFill>
                <a:latin typeface="Times New Roman" panose="02020603050405020304" pitchFamily="18" charset="0"/>
                <a:ea typeface="ＭＳ Ｐゴシック" charset="0"/>
                <a:cs typeface="Times New Roman" panose="02020603050405020304" pitchFamily="18" charset="0"/>
              </a:rPr>
              <a:t> </a:t>
            </a:r>
            <a:r>
              <a:rPr lang="fr-FR" sz="2800" b="1" dirty="0">
                <a:solidFill>
                  <a:srgbClr val="FFC000"/>
                </a:solidFill>
                <a:latin typeface="Times New Roman" panose="02020603050405020304" pitchFamily="18" charset="0"/>
                <a:ea typeface="ＭＳ Ｐゴシック" charset="0"/>
                <a:cs typeface="Times New Roman" panose="02020603050405020304" pitchFamily="18" charset="0"/>
              </a:rPr>
              <a:t>: </a:t>
            </a:r>
            <a:r>
              <a:rPr lang="fr-FR" sz="2400" b="1" dirty="0">
                <a:solidFill>
                  <a:srgbClr val="FFC000"/>
                </a:solidFill>
                <a:latin typeface="Times New Roman" panose="02020603050405020304" pitchFamily="18" charset="0"/>
                <a:ea typeface="ＭＳ Ｐゴシック" charset="0"/>
                <a:cs typeface="Times New Roman" panose="02020603050405020304" pitchFamily="18" charset="0"/>
              </a:rPr>
              <a:t>Intervenir auprès de la personne lors des soins d’hygiène, de confort et de sécurité, dans les activités de la vie quotidienne</a:t>
            </a:r>
          </a:p>
        </p:txBody>
      </p:sp>
      <p:sp>
        <p:nvSpPr>
          <p:cNvPr id="6" name="ZoneTexte 5">
            <a:extLst>
              <a:ext uri="{FF2B5EF4-FFF2-40B4-BE49-F238E27FC236}">
                <a16:creationId xmlns:a16="http://schemas.microsoft.com/office/drawing/2014/main" xmlns="" id="{5E381D1A-8AC3-AC40-953C-BA3A2928B06A}"/>
              </a:ext>
            </a:extLst>
          </p:cNvPr>
          <p:cNvSpPr txBox="1"/>
          <p:nvPr/>
        </p:nvSpPr>
        <p:spPr>
          <a:xfrm>
            <a:off x="261257" y="2769225"/>
            <a:ext cx="11756572" cy="3447098"/>
          </a:xfrm>
          <a:prstGeom prst="rect">
            <a:avLst/>
          </a:prstGeom>
          <a:noFill/>
        </p:spPr>
        <p:txBody>
          <a:bodyPr wrap="square">
            <a:spAutoFit/>
          </a:bodyPr>
          <a:lstStyle/>
          <a:p>
            <a:r>
              <a:rPr lang="fr-FR" sz="2000" b="1" dirty="0">
                <a:solidFill>
                  <a:srgbClr val="7030A0"/>
                </a:solidFill>
                <a:effectLst/>
                <a:latin typeface="Arial" panose="020B0604020202020204" pitchFamily="34" charset="0"/>
              </a:rPr>
              <a:t>✲ Réaliser les activités liées à l’hygiène, au confort de la personne et à la sécurisation</a:t>
            </a:r>
          </a:p>
          <a:p>
            <a:r>
              <a:rPr lang="fr-FR" sz="2000" b="1" dirty="0">
                <a:solidFill>
                  <a:srgbClr val="7030A0"/>
                </a:solidFill>
              </a:rPr>
              <a:t/>
            </a:r>
            <a:br>
              <a:rPr lang="fr-FR" sz="2000" b="1" dirty="0">
                <a:solidFill>
                  <a:srgbClr val="7030A0"/>
                </a:solidFill>
              </a:rPr>
            </a:br>
            <a:r>
              <a:rPr lang="fr-FR" sz="2000" b="1" dirty="0">
                <a:solidFill>
                  <a:schemeClr val="accent6">
                    <a:lumMod val="50000"/>
                  </a:schemeClr>
                </a:solidFill>
              </a:rPr>
              <a:t>❈ </a:t>
            </a:r>
            <a:r>
              <a:rPr lang="fr-FR" sz="2000" b="1" dirty="0">
                <a:solidFill>
                  <a:schemeClr val="accent6">
                    <a:lumMod val="50000"/>
                  </a:schemeClr>
                </a:solidFill>
                <a:effectLst/>
                <a:latin typeface="Arial" panose="020B0604020202020204" pitchFamily="34" charset="0"/>
              </a:rPr>
              <a:t>Surveiller l’état de santé de la personne et intervenir en conséquence</a:t>
            </a:r>
          </a:p>
          <a:p>
            <a:endParaRPr lang="fr-FR" sz="2000" b="1" dirty="0">
              <a:solidFill>
                <a:schemeClr val="accent6">
                  <a:lumMod val="50000"/>
                </a:schemeClr>
              </a:solidFill>
              <a:effectLst/>
              <a:latin typeface="Arial" panose="020B0604020202020204" pitchFamily="34" charset="0"/>
            </a:endParaRPr>
          </a:p>
          <a:p>
            <a:r>
              <a:rPr lang="fr-FR" dirty="0"/>
              <a:t/>
            </a:r>
            <a:br>
              <a:rPr lang="fr-FR" dirty="0"/>
            </a:br>
            <a:r>
              <a:rPr lang="fr-FR" b="1" dirty="0">
                <a:solidFill>
                  <a:schemeClr val="accent2">
                    <a:lumMod val="75000"/>
                  </a:schemeClr>
                </a:solidFill>
              </a:rPr>
              <a:t>❈ </a:t>
            </a:r>
            <a:r>
              <a:rPr lang="fr-FR" sz="2000" b="1" dirty="0">
                <a:solidFill>
                  <a:schemeClr val="accent2">
                    <a:lumMod val="75000"/>
                  </a:schemeClr>
                </a:solidFill>
                <a:effectLst/>
                <a:latin typeface="Arial" panose="020B0604020202020204" pitchFamily="34" charset="0"/>
                <a:cs typeface="Arial" panose="020B0604020202020204" pitchFamily="34" charset="0"/>
              </a:rPr>
              <a:t>Assurer l’hygiène de l’environnement proche de la personne et veiller au bon état de</a:t>
            </a:r>
          </a:p>
          <a:p>
            <a:r>
              <a:rPr lang="fr-FR" sz="2000" b="1" dirty="0">
                <a:solidFill>
                  <a:schemeClr val="accent2">
                    <a:lumMod val="75000"/>
                  </a:schemeClr>
                </a:solidFill>
                <a:latin typeface="Arial" panose="020B0604020202020204" pitchFamily="34" charset="0"/>
                <a:cs typeface="Arial" panose="020B0604020202020204" pitchFamily="34" charset="0"/>
              </a:rPr>
              <a:t>   </a:t>
            </a:r>
            <a:r>
              <a:rPr lang="fr-FR" sz="2000" b="1" dirty="0">
                <a:solidFill>
                  <a:schemeClr val="accent2">
                    <a:lumMod val="75000"/>
                  </a:schemeClr>
                </a:solidFill>
                <a:effectLst/>
                <a:latin typeface="Arial" panose="020B0604020202020204" pitchFamily="34" charset="0"/>
                <a:cs typeface="Arial" panose="020B0604020202020204" pitchFamily="34" charset="0"/>
              </a:rPr>
              <a:t> fonctionnement du lit, des aides techniques, des dispositifs  médicaux </a:t>
            </a:r>
          </a:p>
          <a:p>
            <a:r>
              <a:rPr lang="fr-FR" sz="2000" b="1" dirty="0">
                <a:solidFill>
                  <a:schemeClr val="accent2">
                    <a:lumMod val="75000"/>
                  </a:schemeClr>
                </a:solidFill>
                <a:latin typeface="Arial" panose="020B0604020202020204" pitchFamily="34" charset="0"/>
                <a:cs typeface="Arial" panose="020B0604020202020204" pitchFamily="34" charset="0"/>
              </a:rPr>
              <a:t>    </a:t>
            </a:r>
            <a:r>
              <a:rPr lang="fr-FR" sz="2000" b="1" dirty="0">
                <a:solidFill>
                  <a:schemeClr val="accent2">
                    <a:lumMod val="75000"/>
                  </a:schemeClr>
                </a:solidFill>
                <a:effectLst/>
                <a:latin typeface="Arial" panose="020B0604020202020204" pitchFamily="34" charset="0"/>
                <a:cs typeface="Arial" panose="020B0604020202020204" pitchFamily="34" charset="0"/>
              </a:rPr>
              <a:t>dans l’environnement de la personne</a:t>
            </a:r>
          </a:p>
          <a:p>
            <a:r>
              <a:rPr lang="fr-FR" sz="2000" dirty="0">
                <a:latin typeface="Arial" panose="020B0604020202020204" pitchFamily="34" charset="0"/>
                <a:cs typeface="Arial" panose="020B0604020202020204" pitchFamily="34" charset="0"/>
              </a:rPr>
              <a:t/>
            </a:r>
            <a:br>
              <a:rPr lang="fr-FR" sz="2000" dirty="0">
                <a:latin typeface="Arial" panose="020B0604020202020204" pitchFamily="34" charset="0"/>
                <a:cs typeface="Arial" panose="020B0604020202020204" pitchFamily="34" charset="0"/>
              </a:rPr>
            </a:br>
            <a:r>
              <a:rPr lang="fr-FR" sz="2000" b="1" dirty="0">
                <a:solidFill>
                  <a:srgbClr val="D00ACA"/>
                </a:solidFill>
                <a:latin typeface="Arial" panose="020B0604020202020204" pitchFamily="34" charset="0"/>
                <a:cs typeface="Arial" panose="020B0604020202020204" pitchFamily="34" charset="0"/>
              </a:rPr>
              <a:t>❈ </a:t>
            </a:r>
            <a:r>
              <a:rPr lang="fr-FR" sz="2000" b="1" dirty="0">
                <a:solidFill>
                  <a:srgbClr val="D00ACA"/>
                </a:solidFill>
                <a:effectLst/>
                <a:latin typeface="Arial" panose="020B0604020202020204" pitchFamily="34" charset="0"/>
              </a:rPr>
              <a:t>Distribuer des repas équilibrés conformes aux besoins de la personne, </a:t>
            </a:r>
          </a:p>
          <a:p>
            <a:r>
              <a:rPr lang="fr-FR" sz="2000" b="1" dirty="0">
                <a:solidFill>
                  <a:srgbClr val="D00ACA"/>
                </a:solidFill>
                <a:latin typeface="Arial" panose="020B0604020202020204" pitchFamily="34" charset="0"/>
              </a:rPr>
              <a:t>    </a:t>
            </a:r>
            <a:r>
              <a:rPr lang="fr-FR" sz="2000" b="1" dirty="0">
                <a:solidFill>
                  <a:srgbClr val="D00ACA"/>
                </a:solidFill>
                <a:effectLst/>
                <a:latin typeface="Arial" panose="020B0604020202020204" pitchFamily="34" charset="0"/>
              </a:rPr>
              <a:t>installer la personne et accompagner la prise des repas</a:t>
            </a:r>
            <a:endParaRPr lang="fr-FR" sz="2000" b="1" dirty="0">
              <a:solidFill>
                <a:srgbClr val="D00ACA"/>
              </a:solidFill>
            </a:endParaRPr>
          </a:p>
        </p:txBody>
      </p:sp>
      <p:pic>
        <p:nvPicPr>
          <p:cNvPr id="7" name="Picture 9">
            <a:extLst>
              <a:ext uri="{FF2B5EF4-FFF2-40B4-BE49-F238E27FC236}">
                <a16:creationId xmlns:a16="http://schemas.microsoft.com/office/drawing/2014/main" xmlns="" id="{96C8A30C-B1D5-9743-A6EF-36525B3197F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75068" y="4492774"/>
            <a:ext cx="1042761" cy="881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4" descr="Une image contenant personne, intérieur, table, plafond&#10;&#10;Description générée automatiquement">
            <a:extLst>
              <a:ext uri="{FF2B5EF4-FFF2-40B4-BE49-F238E27FC236}">
                <a16:creationId xmlns:a16="http://schemas.microsoft.com/office/drawing/2014/main" xmlns="" id="{A6B1E996-3657-6D49-90AA-4681F558534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71840" y="5627583"/>
            <a:ext cx="1449400" cy="99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a:extLst>
              <a:ext uri="{FF2B5EF4-FFF2-40B4-BE49-F238E27FC236}">
                <a16:creationId xmlns:a16="http://schemas.microsoft.com/office/drawing/2014/main" xmlns="" id="{95F76B14-41A3-5748-80D8-80F76C77723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975068" y="2250368"/>
            <a:ext cx="720551"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0" descr="Une image contenant personne&#10;&#10;Description générée automatiquement">
            <a:extLst>
              <a:ext uri="{FF2B5EF4-FFF2-40B4-BE49-F238E27FC236}">
                <a16:creationId xmlns:a16="http://schemas.microsoft.com/office/drawing/2014/main" xmlns="" id="{52F5078B-72E5-9845-BD18-FE251B05B4C3}"/>
              </a:ext>
            </a:extLst>
          </p:cNvPr>
          <p:cNvPicPr>
            <a:picLocks noChangeAspect="1"/>
          </p:cNvPicPr>
          <p:nvPr/>
        </p:nvPicPr>
        <p:blipFill>
          <a:blip r:embed="rId5"/>
          <a:stretch>
            <a:fillRect/>
          </a:stretch>
        </p:blipFill>
        <p:spPr>
          <a:xfrm>
            <a:off x="9229886" y="3176760"/>
            <a:ext cx="1691354" cy="996277"/>
          </a:xfrm>
          <a:prstGeom prst="rect">
            <a:avLst/>
          </a:prstGeom>
        </p:spPr>
      </p:pic>
    </p:spTree>
    <p:extLst>
      <p:ext uri="{BB962C8B-B14F-4D97-AF65-F5344CB8AC3E}">
        <p14:creationId xmlns:p14="http://schemas.microsoft.com/office/powerpoint/2010/main" xmlns="" val="429296585"/>
      </p:ext>
    </p:extLst>
  </p:cSld>
  <p:clrMapOvr>
    <a:masterClrMapping/>
  </p:clrMapOvr>
  <p:transition spd="slow" advTm="5000">
    <p:wheel spokes="1"/>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2439</Words>
  <Application>Microsoft Office PowerPoint</Application>
  <PresentationFormat>Personnalisé</PresentationFormat>
  <Paragraphs>432</Paragraphs>
  <Slides>27</Slides>
  <Notes>12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Diapositive 2</vt:lpstr>
      <vt:lpstr>Diapositive 3</vt:lpstr>
      <vt:lpstr>Diapositive 4</vt:lpstr>
      <vt:lpstr>Diapositive 5</vt:lpstr>
      <vt:lpstr>Diapositive 6</vt:lpstr>
      <vt:lpstr> Les qualités à acquérir </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STRAUSS</dc:creator>
  <cp:lastModifiedBy>prov</cp:lastModifiedBy>
  <cp:revision>63</cp:revision>
  <dcterms:created xsi:type="dcterms:W3CDTF">2020-03-05T09:21:24Z</dcterms:created>
  <dcterms:modified xsi:type="dcterms:W3CDTF">2022-03-16T10:24:00Z</dcterms:modified>
</cp:coreProperties>
</file>